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Roboto"/>
      <p:regular r:id="rId24"/>
      <p:bold r:id="rId25"/>
      <p:italic r:id="rId26"/>
      <p:boldItalic r:id="rId27"/>
    </p:embeddedFont>
    <p:embeddedFont>
      <p:font typeface="Nunito"/>
      <p:regular r:id="rId28"/>
      <p:bold r:id="rId29"/>
      <p:italic r:id="rId30"/>
      <p:boldItalic r:id="rId31"/>
    </p:embeddedFont>
    <p:embeddedFont>
      <p:font typeface="Maven Pro"/>
      <p:regular r:id="rId32"/>
      <p:bold r:id="rId33"/>
    </p:embeddedFont>
    <p:embeddedFont>
      <p:font typeface="Pacifico"/>
      <p:regular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6CBE089-55F0-4021-88CD-948A8FF3AB0E}">
  <a:tblStyle styleId="{D6CBE089-55F0-4021-88CD-948A8FF3AB0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Roboto-regular.fntdata"/><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oboto-italic.fntdata"/><Relationship Id="rId25" Type="http://schemas.openxmlformats.org/officeDocument/2006/relationships/font" Target="fonts/Roboto-bold.fntdata"/><Relationship Id="rId28" Type="http://schemas.openxmlformats.org/officeDocument/2006/relationships/font" Target="fonts/Nunito-regular.fntdata"/><Relationship Id="rId27" Type="http://schemas.openxmlformats.org/officeDocument/2006/relationships/font" Target="fonts/Roboto-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Nuni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boldItalic.fntdata"/><Relationship Id="rId30" Type="http://schemas.openxmlformats.org/officeDocument/2006/relationships/font" Target="fonts/Nunito-italic.fntdata"/><Relationship Id="rId11" Type="http://schemas.openxmlformats.org/officeDocument/2006/relationships/slide" Target="slides/slide5.xml"/><Relationship Id="rId33" Type="http://schemas.openxmlformats.org/officeDocument/2006/relationships/font" Target="fonts/MavenPro-bold.fntdata"/><Relationship Id="rId10" Type="http://schemas.openxmlformats.org/officeDocument/2006/relationships/slide" Target="slides/slide4.xml"/><Relationship Id="rId32" Type="http://schemas.openxmlformats.org/officeDocument/2006/relationships/font" Target="fonts/MavenPro-regular.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Pacifico-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e575c1cc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2e575c1cc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3fdf53141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3fdf53141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3fdf53141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3fdf53141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3fdf53141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3fdf53141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e588ab48e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e588ab48e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e588ab48e7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e588ab48e7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3f9776233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3f9776233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3f96f7c11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3f96f7c11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e588ab48e7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e588ab48e7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3f96f7c1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3f96f7c1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e588ab48e7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e588ab48e7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e588ab48e7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e588ab48e7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3fc0a5005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3fc0a5005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3fc0a5005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3fc0a5005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3ef2accb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3ef2accb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3fc0a50056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3fc0a5005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accent4"/>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youtube.com/watch?v=LBFXD06fudM&amp;list=PLNdodRGtOj01FpQB1NcZaq3K0u-CUuj5Y"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senate.gov/about/origins-foundations/senate-and-constitution/constitution.ht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3"/>
          <p:cNvSpPr txBox="1"/>
          <p:nvPr>
            <p:ph type="ctrTitle"/>
          </p:nvPr>
        </p:nvSpPr>
        <p:spPr>
          <a:xfrm>
            <a:off x="335775" y="549450"/>
            <a:ext cx="7166100" cy="2289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rgbClr val="FF00FF"/>
                </a:solidFill>
              </a:rPr>
              <a:t>SSCG One: </a:t>
            </a:r>
            <a:endParaRPr>
              <a:solidFill>
                <a:srgbClr val="FF00FF"/>
              </a:solidFill>
            </a:endParaRPr>
          </a:p>
          <a:p>
            <a:pPr indent="0" lvl="0" marL="0" rtl="0" algn="l">
              <a:spcBef>
                <a:spcPts val="0"/>
              </a:spcBef>
              <a:spcAft>
                <a:spcPts val="0"/>
              </a:spcAft>
              <a:buNone/>
            </a:pPr>
            <a:r>
              <a:rPr lang="en">
                <a:solidFill>
                  <a:srgbClr val="FF00FF"/>
                </a:solidFill>
              </a:rPr>
              <a:t> Systems of Government</a:t>
            </a:r>
            <a:endParaRPr>
              <a:solidFill>
                <a:srgbClr val="FF00FF"/>
              </a:solidFill>
            </a:endParaRPr>
          </a:p>
          <a:p>
            <a:pPr indent="0" lvl="0" marL="0" rtl="0" algn="l">
              <a:spcBef>
                <a:spcPts val="0"/>
              </a:spcBef>
              <a:spcAft>
                <a:spcPts val="0"/>
              </a:spcAft>
              <a:buNone/>
            </a:pPr>
            <a:r>
              <a:t/>
            </a:r>
            <a:endParaRPr>
              <a:solidFill>
                <a:schemeClr val="dk2"/>
              </a:solidFill>
            </a:endParaRPr>
          </a:p>
        </p:txBody>
      </p:sp>
      <p:sp>
        <p:nvSpPr>
          <p:cNvPr id="278" name="Google Shape;278;p13"/>
          <p:cNvSpPr txBox="1"/>
          <p:nvPr>
            <p:ph idx="1" type="subTitle"/>
          </p:nvPr>
        </p:nvSpPr>
        <p:spPr>
          <a:xfrm>
            <a:off x="106850" y="3052375"/>
            <a:ext cx="7753500" cy="1846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solidFill>
                  <a:schemeClr val="dk2"/>
                </a:solidFill>
                <a:latin typeface="Comic Sans MS"/>
                <a:ea typeface="Comic Sans MS"/>
                <a:cs typeface="Comic Sans MS"/>
                <a:sym typeface="Comic Sans MS"/>
              </a:rPr>
              <a:t>Click the link below for an introductory video.</a:t>
            </a:r>
            <a:endParaRPr sz="1700">
              <a:solidFill>
                <a:schemeClr val="dk2"/>
              </a:solidFill>
              <a:latin typeface="Comic Sans MS"/>
              <a:ea typeface="Comic Sans MS"/>
              <a:cs typeface="Comic Sans MS"/>
              <a:sym typeface="Comic Sans MS"/>
            </a:endParaRPr>
          </a:p>
          <a:p>
            <a:pPr indent="0" lvl="0" marL="0" rtl="0" algn="l">
              <a:spcBef>
                <a:spcPts val="0"/>
              </a:spcBef>
              <a:spcAft>
                <a:spcPts val="0"/>
              </a:spcAft>
              <a:buNone/>
            </a:pPr>
            <a:r>
              <a:t/>
            </a:r>
            <a:endParaRPr sz="1700">
              <a:latin typeface="Comic Sans MS"/>
              <a:ea typeface="Comic Sans MS"/>
              <a:cs typeface="Comic Sans MS"/>
              <a:sym typeface="Comic Sans MS"/>
            </a:endParaRPr>
          </a:p>
          <a:p>
            <a:pPr indent="0" lvl="0" marL="0" rtl="0" algn="l">
              <a:spcBef>
                <a:spcPts val="0"/>
              </a:spcBef>
              <a:spcAft>
                <a:spcPts val="0"/>
              </a:spcAft>
              <a:buNone/>
            </a:pPr>
            <a:r>
              <a:rPr lang="en" sz="1700" u="sng">
                <a:solidFill>
                  <a:schemeClr val="hlink"/>
                </a:solidFill>
                <a:latin typeface="Comic Sans MS"/>
                <a:ea typeface="Comic Sans MS"/>
                <a:cs typeface="Comic Sans MS"/>
                <a:sym typeface="Comic Sans MS"/>
                <a:hlinkClick r:id="rId3"/>
              </a:rPr>
              <a:t>https://www.youtube.com/watch?v=LBFXD06fudM&amp;list=PLNdodRGtOj01FpQB1NcZaq3K0u-CUuj5Y</a:t>
            </a:r>
            <a:endParaRPr sz="1700">
              <a:latin typeface="Comic Sans MS"/>
              <a:ea typeface="Comic Sans MS"/>
              <a:cs typeface="Comic Sans MS"/>
              <a:sym typeface="Comic Sans MS"/>
            </a:endParaRPr>
          </a:p>
          <a:p>
            <a:pPr indent="0" lvl="0" marL="0" rtl="0" algn="l">
              <a:spcBef>
                <a:spcPts val="0"/>
              </a:spcBef>
              <a:spcAft>
                <a:spcPts val="0"/>
              </a:spcAft>
              <a:buNone/>
            </a:pPr>
            <a:r>
              <a:t/>
            </a:r>
            <a:endParaRPr sz="1700">
              <a:latin typeface="Comic Sans MS"/>
              <a:ea typeface="Comic Sans MS"/>
              <a:cs typeface="Comic Sans MS"/>
              <a:sym typeface="Comic Sans MS"/>
            </a:endParaRPr>
          </a:p>
          <a:p>
            <a:pPr indent="0" lvl="0" marL="0" rtl="0" algn="l">
              <a:spcBef>
                <a:spcPts val="0"/>
              </a:spcBef>
              <a:spcAft>
                <a:spcPts val="0"/>
              </a:spcAft>
              <a:buNone/>
            </a:pPr>
            <a:r>
              <a:t/>
            </a:r>
            <a:endParaRPr sz="1700">
              <a:latin typeface="Comic Sans MS"/>
              <a:ea typeface="Comic Sans MS"/>
              <a:cs typeface="Comic Sans MS"/>
              <a:sym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a:t>
            </a:r>
            <a:r>
              <a:rPr lang="en"/>
              <a:t> you will cover in this unit. </a:t>
            </a:r>
            <a:endParaRPr/>
          </a:p>
        </p:txBody>
      </p:sp>
      <p:sp>
        <p:nvSpPr>
          <p:cNvPr id="284" name="Google Shape;284;p14"/>
          <p:cNvSpPr txBox="1"/>
          <p:nvPr>
            <p:ph idx="1" type="body"/>
          </p:nvPr>
        </p:nvSpPr>
        <p:spPr>
          <a:xfrm>
            <a:off x="53275" y="1684450"/>
            <a:ext cx="8280900" cy="28473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Clr>
                <a:schemeClr val="dk1"/>
              </a:buClr>
              <a:buSzPct val="52358"/>
              <a:buFont typeface="Arial"/>
              <a:buNone/>
            </a:pPr>
            <a:r>
              <a:rPr b="1" lang="en" sz="2100">
                <a:solidFill>
                  <a:srgbClr val="FF0000"/>
                </a:solidFill>
              </a:rPr>
              <a:t>SSCG One.  Compare and contrast various systems of government. </a:t>
            </a:r>
            <a:endParaRPr b="1" sz="2100">
              <a:solidFill>
                <a:srgbClr val="FF0000"/>
              </a:solidFill>
            </a:endParaRPr>
          </a:p>
          <a:p>
            <a:pPr indent="0" lvl="0" marL="0" rtl="0" algn="l">
              <a:spcBef>
                <a:spcPts val="0"/>
              </a:spcBef>
              <a:spcAft>
                <a:spcPts val="0"/>
              </a:spcAft>
              <a:buClr>
                <a:schemeClr val="dk1"/>
              </a:buClr>
              <a:buSzPct val="52358"/>
              <a:buFont typeface="Arial"/>
              <a:buNone/>
            </a:pPr>
            <a:r>
              <a:rPr b="1" lang="en" sz="2100">
                <a:solidFill>
                  <a:srgbClr val="FF0000"/>
                </a:solidFill>
              </a:rPr>
              <a:t>a. Determine how governments differ in geographic distribution of power, particularly unitary, confederal, and federal types of government. </a:t>
            </a:r>
            <a:endParaRPr b="1" sz="2100">
              <a:solidFill>
                <a:srgbClr val="FF0000"/>
              </a:solidFill>
            </a:endParaRPr>
          </a:p>
          <a:p>
            <a:pPr indent="0" lvl="0" marL="0" rtl="0" algn="l">
              <a:spcBef>
                <a:spcPts val="0"/>
              </a:spcBef>
              <a:spcAft>
                <a:spcPts val="0"/>
              </a:spcAft>
              <a:buClr>
                <a:schemeClr val="dk1"/>
              </a:buClr>
              <a:buSzPct val="52358"/>
              <a:buFont typeface="Arial"/>
              <a:buNone/>
            </a:pPr>
            <a:r>
              <a:rPr b="1" lang="en" sz="2100">
                <a:solidFill>
                  <a:srgbClr val="FF0000"/>
                </a:solidFill>
              </a:rPr>
              <a:t>b. Determine how some forms of government differ in their level of citizen participation particularly authoritarian (autocracy and oligarchy) and democratic. </a:t>
            </a:r>
            <a:endParaRPr b="1" sz="2100">
              <a:solidFill>
                <a:srgbClr val="FF0000"/>
              </a:solidFill>
            </a:endParaRPr>
          </a:p>
          <a:p>
            <a:pPr indent="0" lvl="0" marL="0" rtl="0" algn="l">
              <a:spcBef>
                <a:spcPts val="0"/>
              </a:spcBef>
              <a:spcAft>
                <a:spcPts val="0"/>
              </a:spcAft>
              <a:buClr>
                <a:schemeClr val="dk1"/>
              </a:buClr>
              <a:buSzPct val="52358"/>
              <a:buFont typeface="Arial"/>
              <a:buNone/>
            </a:pPr>
            <a:r>
              <a:rPr b="1" lang="en" sz="2100">
                <a:solidFill>
                  <a:srgbClr val="FF0000"/>
                </a:solidFill>
              </a:rPr>
              <a:t>c. Determine how the role of the executive differs in presidential and parliamentary systems of governments. </a:t>
            </a:r>
            <a:endParaRPr b="1" sz="2100">
              <a:solidFill>
                <a:srgbClr val="FF0000"/>
              </a:solidFill>
            </a:endParaRPr>
          </a:p>
          <a:p>
            <a:pPr indent="0" lvl="0" marL="0" rtl="0" algn="l">
              <a:spcBef>
                <a:spcPts val="0"/>
              </a:spcBef>
              <a:spcAft>
                <a:spcPts val="0"/>
              </a:spcAft>
              <a:buClr>
                <a:schemeClr val="dk1"/>
              </a:buClr>
              <a:buSzPct val="52358"/>
              <a:buFont typeface="Arial"/>
              <a:buNone/>
            </a:pPr>
            <a:r>
              <a:rPr b="1" lang="en" sz="2100">
                <a:solidFill>
                  <a:srgbClr val="FF0000"/>
                </a:solidFill>
              </a:rPr>
              <a:t>d. Differentiate between a direct democracy, representative democracy, and/or a republic. </a:t>
            </a:r>
            <a:endParaRPr b="1" sz="2100">
              <a:solidFill>
                <a:srgbClr val="FF0000"/>
              </a:solidFill>
            </a:endParaRPr>
          </a:p>
          <a:p>
            <a:pPr indent="0" lvl="0" marL="0" rtl="0" algn="l">
              <a:spcBef>
                <a:spcPts val="0"/>
              </a:spcBef>
              <a:spcAft>
                <a:spcPts val="0"/>
              </a:spcAft>
              <a:buClr>
                <a:schemeClr val="dk1"/>
              </a:buClr>
              <a:buSzPct val="100000"/>
              <a:buFont typeface="Arial"/>
              <a:buNone/>
            </a:pPr>
            <a:r>
              <a:t/>
            </a:r>
            <a:endParaRPr b="1" sz="11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5"/>
          <p:cNvSpPr txBox="1"/>
          <p:nvPr>
            <p:ph type="title"/>
          </p:nvPr>
        </p:nvSpPr>
        <p:spPr>
          <a:xfrm>
            <a:off x="0" y="173875"/>
            <a:ext cx="9084300" cy="1362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      What is a constitution? </a:t>
            </a:r>
            <a:endParaRPr/>
          </a:p>
          <a:p>
            <a:pPr indent="0" lvl="0" marL="0" rtl="0" algn="ctr">
              <a:spcBef>
                <a:spcPts val="0"/>
              </a:spcBef>
              <a:spcAft>
                <a:spcPts val="0"/>
              </a:spcAft>
              <a:buNone/>
            </a:pPr>
            <a:r>
              <a:rPr lang="en"/>
              <a:t>A constitution is a written plan for how a government is to operate and function.</a:t>
            </a:r>
            <a:endParaRPr/>
          </a:p>
        </p:txBody>
      </p:sp>
      <p:sp>
        <p:nvSpPr>
          <p:cNvPr id="290" name="Google Shape;290;p15"/>
          <p:cNvSpPr txBox="1"/>
          <p:nvPr>
            <p:ph idx="1" type="body"/>
          </p:nvPr>
        </p:nvSpPr>
        <p:spPr>
          <a:xfrm>
            <a:off x="101425" y="1535875"/>
            <a:ext cx="9084300" cy="35061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en" sz="2300"/>
              <a:t>In order for a government to operate effectively and efficiently it should have a constitution.</a:t>
            </a:r>
            <a:endParaRPr sz="2300"/>
          </a:p>
          <a:p>
            <a:pPr indent="0" lvl="0" marL="0" rtl="0" algn="l">
              <a:spcBef>
                <a:spcPts val="1200"/>
              </a:spcBef>
              <a:spcAft>
                <a:spcPts val="0"/>
              </a:spcAft>
              <a:buNone/>
            </a:pPr>
            <a:r>
              <a:t/>
            </a:r>
            <a:endParaRPr sz="2300"/>
          </a:p>
          <a:p>
            <a:pPr indent="0" lvl="0" marL="0" rtl="0" algn="l">
              <a:spcBef>
                <a:spcPts val="1200"/>
              </a:spcBef>
              <a:spcAft>
                <a:spcPts val="0"/>
              </a:spcAft>
              <a:buNone/>
            </a:pPr>
            <a:r>
              <a:rPr lang="en" sz="2300"/>
              <a:t>Link to the Constitution of the United States. </a:t>
            </a:r>
            <a:endParaRPr sz="2300"/>
          </a:p>
          <a:p>
            <a:pPr indent="0" lvl="0" marL="0" rtl="0" algn="l">
              <a:spcBef>
                <a:spcPts val="1200"/>
              </a:spcBef>
              <a:spcAft>
                <a:spcPts val="0"/>
              </a:spcAft>
              <a:buNone/>
            </a:pPr>
            <a:r>
              <a:rPr lang="en" sz="2300" u="sng">
                <a:solidFill>
                  <a:schemeClr val="hlink"/>
                </a:solidFill>
                <a:hlinkClick r:id="rId3"/>
              </a:rPr>
              <a:t>https://www.senate.gov/about/origins-foundations/senate-and-constitution/constitution.htm</a:t>
            </a:r>
            <a:endParaRPr sz="2300"/>
          </a:p>
          <a:p>
            <a:pPr indent="0" lvl="0" marL="0" rtl="0" algn="l">
              <a:spcBef>
                <a:spcPts val="1200"/>
              </a:spcBef>
              <a:spcAft>
                <a:spcPts val="1200"/>
              </a:spcAft>
              <a:buNone/>
            </a:pPr>
            <a:r>
              <a:t/>
            </a:r>
            <a:endParaRPr sz="23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16"/>
          <p:cNvSpPr txBox="1"/>
          <p:nvPr>
            <p:ph type="title"/>
          </p:nvPr>
        </p:nvSpPr>
        <p:spPr>
          <a:xfrm>
            <a:off x="0" y="0"/>
            <a:ext cx="9069900" cy="1597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Key point: Different types of governments have different types of constitutions. </a:t>
            </a:r>
            <a:endParaRPr/>
          </a:p>
        </p:txBody>
      </p:sp>
      <p:sp>
        <p:nvSpPr>
          <p:cNvPr id="296" name="Google Shape;296;p16"/>
          <p:cNvSpPr txBox="1"/>
          <p:nvPr>
            <p:ph idx="1" type="body"/>
          </p:nvPr>
        </p:nvSpPr>
        <p:spPr>
          <a:xfrm>
            <a:off x="0" y="1130125"/>
            <a:ext cx="9144000" cy="3940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100"/>
              <a:t>Examples: </a:t>
            </a:r>
            <a:endParaRPr sz="2100"/>
          </a:p>
          <a:p>
            <a:pPr indent="0" lvl="0" marL="0" rtl="0" algn="l">
              <a:spcBef>
                <a:spcPts val="1200"/>
              </a:spcBef>
              <a:spcAft>
                <a:spcPts val="0"/>
              </a:spcAft>
              <a:buNone/>
            </a:pPr>
            <a:r>
              <a:rPr b="1" lang="en" sz="2100" u="sng"/>
              <a:t>North Korea</a:t>
            </a:r>
            <a:r>
              <a:rPr lang="en" sz="2100"/>
              <a:t>: Dictatorship with a Communist economy.</a:t>
            </a:r>
            <a:endParaRPr sz="2100"/>
          </a:p>
          <a:p>
            <a:pPr indent="0" lvl="0" marL="0" rtl="0" algn="l">
              <a:spcBef>
                <a:spcPts val="1200"/>
              </a:spcBef>
              <a:spcAft>
                <a:spcPts val="0"/>
              </a:spcAft>
              <a:buNone/>
            </a:pPr>
            <a:r>
              <a:rPr b="1" lang="en" sz="2100" u="sng"/>
              <a:t>The United States</a:t>
            </a:r>
            <a:r>
              <a:rPr lang="en" sz="2100"/>
              <a:t>: Democratic Republic with a Capitalist economy. </a:t>
            </a:r>
            <a:endParaRPr sz="2100"/>
          </a:p>
          <a:p>
            <a:pPr indent="0" lvl="0" marL="0" rtl="0" algn="l">
              <a:spcBef>
                <a:spcPts val="1200"/>
              </a:spcBef>
              <a:spcAft>
                <a:spcPts val="0"/>
              </a:spcAft>
              <a:buNone/>
            </a:pPr>
            <a:r>
              <a:rPr b="1" lang="en" sz="2100" u="sng"/>
              <a:t>Iran</a:t>
            </a:r>
            <a:r>
              <a:rPr lang="en" sz="2100"/>
              <a:t>: Theocracy with a </a:t>
            </a:r>
            <a:r>
              <a:rPr lang="en" sz="1950"/>
              <a:t>mixed, centrally planned economy that features a large public sector economy. This means state ownership of oil and other large enterprises, along with private sector economies in agriculture, trade, and services. </a:t>
            </a:r>
            <a:r>
              <a:rPr lang="en" sz="2700"/>
              <a:t>  </a:t>
            </a:r>
            <a:endParaRPr sz="2700"/>
          </a:p>
          <a:p>
            <a:pPr indent="0" lvl="0" marL="0" rtl="0" algn="l">
              <a:spcBef>
                <a:spcPts val="1200"/>
              </a:spcBef>
              <a:spcAft>
                <a:spcPts val="1200"/>
              </a:spcAft>
              <a:buNone/>
            </a:pPr>
            <a:r>
              <a:rPr lang="en" sz="2700"/>
              <a:t>Naturally, these countries will have different constitutions.</a:t>
            </a:r>
            <a:endParaRPr sz="27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7"/>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302" name="Google Shape;302;p17"/>
          <p:cNvSpPr txBox="1"/>
          <p:nvPr>
            <p:ph idx="1" type="body"/>
          </p:nvPr>
        </p:nvSpPr>
        <p:spPr>
          <a:xfrm>
            <a:off x="0" y="999725"/>
            <a:ext cx="9144000" cy="4027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t>Regardless, of the type of government, a national constitution should:</a:t>
            </a:r>
            <a:endParaRPr sz="2000"/>
          </a:p>
          <a:p>
            <a:pPr indent="-355600" lvl="0" marL="457200" rtl="0" algn="l">
              <a:spcBef>
                <a:spcPts val="1200"/>
              </a:spcBef>
              <a:spcAft>
                <a:spcPts val="0"/>
              </a:spcAft>
              <a:buSzPts val="2000"/>
              <a:buChar char="●"/>
            </a:pPr>
            <a:r>
              <a:rPr lang="en" sz="2000"/>
              <a:t>Be written.</a:t>
            </a:r>
            <a:endParaRPr sz="2000"/>
          </a:p>
          <a:p>
            <a:pPr indent="-355600" lvl="0" marL="457200" rtl="0" algn="l">
              <a:spcBef>
                <a:spcPts val="0"/>
              </a:spcBef>
              <a:spcAft>
                <a:spcPts val="0"/>
              </a:spcAft>
              <a:buSzPts val="2000"/>
              <a:buChar char="●"/>
            </a:pPr>
            <a:r>
              <a:rPr lang="en" sz="2000"/>
              <a:t>Be a plan for how the government will operate.</a:t>
            </a:r>
            <a:endParaRPr sz="2000"/>
          </a:p>
          <a:p>
            <a:pPr indent="-355600" lvl="0" marL="457200" rtl="0" algn="l">
              <a:spcBef>
                <a:spcPts val="0"/>
              </a:spcBef>
              <a:spcAft>
                <a:spcPts val="0"/>
              </a:spcAft>
              <a:buSzPts val="2000"/>
              <a:buChar char="●"/>
            </a:pPr>
            <a:r>
              <a:rPr lang="en" sz="2000"/>
              <a:t>Identify the powers held by the government. </a:t>
            </a:r>
            <a:endParaRPr sz="2000"/>
          </a:p>
          <a:p>
            <a:pPr indent="0" lvl="0" marL="457200" rtl="0" algn="l">
              <a:spcBef>
                <a:spcPts val="1200"/>
              </a:spcBef>
              <a:spcAft>
                <a:spcPts val="1200"/>
              </a:spcAft>
              <a:buNone/>
            </a:pPr>
            <a:r>
              <a:rPr lang="en" sz="2000"/>
              <a:t>(These are of course minimal requirements of a national constitution). </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8"/>
          <p:cNvSpPr txBox="1"/>
          <p:nvPr>
            <p:ph type="title"/>
          </p:nvPr>
        </p:nvSpPr>
        <p:spPr>
          <a:xfrm>
            <a:off x="278700" y="198775"/>
            <a:ext cx="8412000" cy="11373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52358"/>
              <a:buFont typeface="Arial"/>
              <a:buNone/>
            </a:pPr>
            <a:r>
              <a:rPr lang="en" sz="2100">
                <a:solidFill>
                  <a:srgbClr val="FF0000"/>
                </a:solidFill>
                <a:latin typeface="Nunito"/>
                <a:ea typeface="Nunito"/>
                <a:cs typeface="Nunito"/>
                <a:sym typeface="Nunito"/>
              </a:rPr>
              <a:t>a. Determine how governments differ in geographic distribution of power, particularly unitary, confederal, and federal types of government. </a:t>
            </a:r>
            <a:endParaRPr/>
          </a:p>
        </p:txBody>
      </p:sp>
      <p:sp>
        <p:nvSpPr>
          <p:cNvPr id="308" name="Google Shape;308;p18"/>
          <p:cNvSpPr txBox="1"/>
          <p:nvPr>
            <p:ph idx="1" type="body"/>
          </p:nvPr>
        </p:nvSpPr>
        <p:spPr>
          <a:xfrm>
            <a:off x="80675" y="931575"/>
            <a:ext cx="8774100" cy="4317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Governments differ greatly in terms of the </a:t>
            </a:r>
            <a:r>
              <a:rPr lang="en" sz="1500"/>
              <a:t>geographic</a:t>
            </a:r>
            <a:r>
              <a:rPr lang="en" sz="1500"/>
              <a:t> distribution of power. Governments tend to be classified by the manner in which they distribute political  power. Generally, in terms of power distribution, we consider three types of government. They are: </a:t>
            </a:r>
            <a:endParaRPr sz="1500"/>
          </a:p>
          <a:p>
            <a:pPr indent="0" lvl="0" marL="0" rtl="0" algn="l">
              <a:spcBef>
                <a:spcPts val="1200"/>
              </a:spcBef>
              <a:spcAft>
                <a:spcPts val="0"/>
              </a:spcAft>
              <a:buNone/>
            </a:pPr>
            <a:r>
              <a:rPr lang="en"/>
              <a:t>            </a:t>
            </a:r>
            <a:r>
              <a:rPr lang="en">
                <a:solidFill>
                  <a:srgbClr val="FF0000"/>
                </a:solidFill>
              </a:rPr>
              <a:t> </a:t>
            </a:r>
            <a:endParaRPr>
              <a:solidFill>
                <a:srgbClr val="FF0000"/>
              </a:solidFill>
            </a:endParaRPr>
          </a:p>
          <a:p>
            <a:pPr indent="0" lvl="0" marL="0" rtl="0" algn="l">
              <a:spcBef>
                <a:spcPts val="1200"/>
              </a:spcBef>
              <a:spcAft>
                <a:spcPts val="1200"/>
              </a:spcAft>
              <a:buNone/>
            </a:pPr>
            <a:r>
              <a:t/>
            </a:r>
            <a:endParaRPr sz="1200">
              <a:solidFill>
                <a:srgbClr val="4D5156"/>
              </a:solidFill>
              <a:highlight>
                <a:srgbClr val="FFFFFF"/>
              </a:highlight>
              <a:latin typeface="Roboto"/>
              <a:ea typeface="Roboto"/>
              <a:cs typeface="Roboto"/>
              <a:sym typeface="Roboto"/>
            </a:endParaRPr>
          </a:p>
        </p:txBody>
      </p:sp>
      <p:graphicFrame>
        <p:nvGraphicFramePr>
          <p:cNvPr id="309" name="Google Shape;309;p18"/>
          <p:cNvGraphicFramePr/>
          <p:nvPr/>
        </p:nvGraphicFramePr>
        <p:xfrm>
          <a:off x="77125" y="1911775"/>
          <a:ext cx="3000000" cy="3000000"/>
        </p:xfrm>
        <a:graphic>
          <a:graphicData uri="http://schemas.openxmlformats.org/drawingml/2006/table">
            <a:tbl>
              <a:tblPr>
                <a:noFill/>
                <a:tableStyleId>{D6CBE089-55F0-4021-88CD-948A8FF3AB0E}</a:tableStyleId>
              </a:tblPr>
              <a:tblGrid>
                <a:gridCol w="2324750"/>
                <a:gridCol w="3175000"/>
                <a:gridCol w="3490000"/>
              </a:tblGrid>
              <a:tr h="385950">
                <a:tc>
                  <a:txBody>
                    <a:bodyPr/>
                    <a:lstStyle/>
                    <a:p>
                      <a:pPr indent="0" lvl="0" marL="0" rtl="0" algn="l">
                        <a:spcBef>
                          <a:spcPts val="0"/>
                        </a:spcBef>
                        <a:spcAft>
                          <a:spcPts val="0"/>
                        </a:spcAft>
                        <a:buNone/>
                      </a:pPr>
                      <a:r>
                        <a:rPr lang="en"/>
                        <a:t>                 Unitary </a:t>
                      </a:r>
                      <a:endParaRPr/>
                    </a:p>
                  </a:txBody>
                  <a:tcPr marT="91425" marB="91425" marR="91425" marL="91425"/>
                </a:tc>
                <a:tc>
                  <a:txBody>
                    <a:bodyPr/>
                    <a:lstStyle/>
                    <a:p>
                      <a:pPr indent="0" lvl="0" marL="0" rtl="0" algn="l">
                        <a:spcBef>
                          <a:spcPts val="0"/>
                        </a:spcBef>
                        <a:spcAft>
                          <a:spcPts val="0"/>
                        </a:spcAft>
                        <a:buNone/>
                      </a:pPr>
                      <a:r>
                        <a:rPr lang="en"/>
                        <a:t>                   Federal </a:t>
                      </a:r>
                      <a:endParaRPr/>
                    </a:p>
                  </a:txBody>
                  <a:tcPr marT="91425" marB="91425" marR="91425" marL="91425"/>
                </a:tc>
                <a:tc>
                  <a:txBody>
                    <a:bodyPr/>
                    <a:lstStyle/>
                    <a:p>
                      <a:pPr indent="0" lvl="0" marL="0" rtl="0" algn="l">
                        <a:spcBef>
                          <a:spcPts val="0"/>
                        </a:spcBef>
                        <a:spcAft>
                          <a:spcPts val="0"/>
                        </a:spcAft>
                        <a:buNone/>
                      </a:pPr>
                      <a:r>
                        <a:rPr lang="en"/>
                        <a:t>               Confederal </a:t>
                      </a:r>
                      <a:endParaRPr/>
                    </a:p>
                  </a:txBody>
                  <a:tcPr marT="91425" marB="91425" marR="91425" marL="91425"/>
                </a:tc>
              </a:tr>
              <a:tr h="1573600">
                <a:tc>
                  <a:txBody>
                    <a:bodyPr/>
                    <a:lstStyle/>
                    <a:p>
                      <a:pPr indent="0" lvl="0" marL="0" rtl="0" algn="l">
                        <a:lnSpc>
                          <a:spcPct val="100000"/>
                        </a:lnSpc>
                        <a:spcBef>
                          <a:spcPts val="0"/>
                        </a:spcBef>
                        <a:spcAft>
                          <a:spcPts val="1200"/>
                        </a:spcAft>
                        <a:buNone/>
                      </a:pPr>
                      <a:r>
                        <a:rPr lang="en" sz="1500">
                          <a:solidFill>
                            <a:srgbClr val="FF0000"/>
                          </a:solidFill>
                          <a:latin typeface="Comic Sans MS"/>
                          <a:ea typeface="Comic Sans MS"/>
                          <a:cs typeface="Comic Sans MS"/>
                          <a:sym typeface="Comic Sans MS"/>
                        </a:rPr>
                        <a:t> </a:t>
                      </a:r>
                      <a:r>
                        <a:rPr lang="en">
                          <a:solidFill>
                            <a:srgbClr val="040C28"/>
                          </a:solidFill>
                          <a:latin typeface="Comic Sans MS"/>
                          <a:ea typeface="Comic Sans MS"/>
                          <a:cs typeface="Comic Sans MS"/>
                          <a:sym typeface="Comic Sans MS"/>
                        </a:rPr>
                        <a:t>A system of political organization in which most or all of the governing power resides in a centralized government, in contrast to a federal state</a:t>
                      </a:r>
                      <a:r>
                        <a:rPr lang="en">
                          <a:solidFill>
                            <a:srgbClr val="4D5156"/>
                          </a:solidFill>
                          <a:latin typeface="Comic Sans MS"/>
                          <a:ea typeface="Comic Sans MS"/>
                          <a:cs typeface="Comic Sans MS"/>
                          <a:sym typeface="Comic Sans MS"/>
                        </a:rPr>
                        <a:t>.</a:t>
                      </a:r>
                      <a:endParaRPr sz="1600"/>
                    </a:p>
                  </a:txBody>
                  <a:tcPr marT="91425" marB="91425" marR="91425" marL="91425">
                    <a:solidFill>
                      <a:schemeClr val="lt1"/>
                    </a:solidFill>
                  </a:tcPr>
                </a:tc>
                <a:tc>
                  <a:txBody>
                    <a:bodyPr/>
                    <a:lstStyle/>
                    <a:p>
                      <a:pPr indent="0" lvl="0" marL="0" rtl="0" algn="l">
                        <a:spcBef>
                          <a:spcPts val="0"/>
                        </a:spcBef>
                        <a:spcAft>
                          <a:spcPts val="0"/>
                        </a:spcAft>
                        <a:buNone/>
                      </a:pPr>
                      <a:r>
                        <a:rPr lang="en" sz="1200">
                          <a:solidFill>
                            <a:srgbClr val="202124"/>
                          </a:solidFill>
                          <a:highlight>
                            <a:srgbClr val="FFFFFF"/>
                          </a:highlight>
                          <a:latin typeface="Comic Sans MS"/>
                          <a:ea typeface="Comic Sans MS"/>
                          <a:cs typeface="Comic Sans MS"/>
                          <a:sym typeface="Comic Sans MS"/>
                        </a:rPr>
                        <a:t>Federalism is</a:t>
                      </a:r>
                      <a:r>
                        <a:rPr lang="en" sz="1200">
                          <a:solidFill>
                            <a:srgbClr val="202124"/>
                          </a:solidFill>
                          <a:latin typeface="Comic Sans MS"/>
                          <a:ea typeface="Comic Sans MS"/>
                          <a:cs typeface="Comic Sans MS"/>
                          <a:sym typeface="Comic Sans MS"/>
                        </a:rPr>
                        <a:t> </a:t>
                      </a:r>
                      <a:r>
                        <a:rPr lang="en" sz="1200">
                          <a:solidFill>
                            <a:srgbClr val="040C28"/>
                          </a:solidFill>
                          <a:latin typeface="Comic Sans MS"/>
                          <a:ea typeface="Comic Sans MS"/>
                          <a:cs typeface="Comic Sans MS"/>
                          <a:sym typeface="Comic Sans MS"/>
                        </a:rPr>
                        <a:t>a system of government in which the same territory is controlled by two levels of government</a:t>
                      </a:r>
                      <a:r>
                        <a:rPr lang="en" sz="1200">
                          <a:solidFill>
                            <a:srgbClr val="202124"/>
                          </a:solidFill>
                          <a:latin typeface="Comic Sans MS"/>
                          <a:ea typeface="Comic Sans MS"/>
                          <a:cs typeface="Comic Sans MS"/>
                          <a:sym typeface="Comic Sans MS"/>
                        </a:rPr>
                        <a:t>. G</a:t>
                      </a:r>
                      <a:r>
                        <a:rPr lang="en" sz="1200">
                          <a:solidFill>
                            <a:srgbClr val="202124"/>
                          </a:solidFill>
                          <a:highlight>
                            <a:srgbClr val="FFFFFF"/>
                          </a:highlight>
                          <a:latin typeface="Comic Sans MS"/>
                          <a:ea typeface="Comic Sans MS"/>
                          <a:cs typeface="Comic Sans MS"/>
                          <a:sym typeface="Comic Sans MS"/>
                        </a:rPr>
                        <a:t>enerally, an overarching national government is responsible for broader governance of larger territorial areas, while the smaller subdivisions, states, and cities govern the issues of local concern.</a:t>
                      </a:r>
                      <a:endParaRPr sz="1100">
                        <a:latin typeface="Comic Sans MS"/>
                        <a:ea typeface="Comic Sans MS"/>
                        <a:cs typeface="Comic Sans MS"/>
                        <a:sym typeface="Comic Sans MS"/>
                      </a:endParaRPr>
                    </a:p>
                  </a:txBody>
                  <a:tcPr marT="91425" marB="91425" marR="91425" marL="91425">
                    <a:solidFill>
                      <a:schemeClr val="lt1"/>
                    </a:solidFill>
                  </a:tcPr>
                </a:tc>
                <a:tc>
                  <a:txBody>
                    <a:bodyPr/>
                    <a:lstStyle/>
                    <a:p>
                      <a:pPr indent="0" lvl="0" marL="0" rtl="0" algn="l">
                        <a:spcBef>
                          <a:spcPts val="0"/>
                        </a:spcBef>
                        <a:spcAft>
                          <a:spcPts val="0"/>
                        </a:spcAft>
                        <a:buNone/>
                      </a:pPr>
                      <a:r>
                        <a:rPr lang="en" sz="1300">
                          <a:solidFill>
                            <a:srgbClr val="202124"/>
                          </a:solidFill>
                          <a:highlight>
                            <a:srgbClr val="FFFFFF"/>
                          </a:highlight>
                          <a:latin typeface="Comic Sans MS"/>
                          <a:ea typeface="Comic Sans MS"/>
                          <a:cs typeface="Comic Sans MS"/>
                          <a:sym typeface="Comic Sans MS"/>
                        </a:rPr>
                        <a:t>Confederacy is </a:t>
                      </a:r>
                      <a:r>
                        <a:rPr lang="en" sz="1300">
                          <a:solidFill>
                            <a:srgbClr val="040C28"/>
                          </a:solidFill>
                          <a:highlight>
                            <a:srgbClr val="FFFFFF"/>
                          </a:highlight>
                          <a:latin typeface="Comic Sans MS"/>
                          <a:ea typeface="Comic Sans MS"/>
                          <a:cs typeface="Comic Sans MS"/>
                          <a:sym typeface="Comic Sans MS"/>
                        </a:rPr>
                        <a:t>a system of government for those who want to keep the power in each state and give only limited power to the national government</a:t>
                      </a:r>
                      <a:r>
                        <a:rPr lang="en" sz="1300">
                          <a:solidFill>
                            <a:srgbClr val="202124"/>
                          </a:solidFill>
                          <a:highlight>
                            <a:srgbClr val="FFFFFF"/>
                          </a:highlight>
                          <a:latin typeface="Comic Sans MS"/>
                          <a:ea typeface="Comic Sans MS"/>
                          <a:cs typeface="Comic Sans MS"/>
                          <a:sym typeface="Comic Sans MS"/>
                        </a:rPr>
                        <a:t>. Contemporarily, no confederacies exist formally, although several existed in the past (for instance, the United States in 1776-1789).</a:t>
                      </a:r>
                      <a:endParaRPr sz="1200">
                        <a:latin typeface="Comic Sans MS"/>
                        <a:ea typeface="Comic Sans MS"/>
                        <a:cs typeface="Comic Sans MS"/>
                        <a:sym typeface="Comic Sans MS"/>
                      </a:endParaRPr>
                    </a:p>
                  </a:txBody>
                  <a:tcPr marT="91425" marB="91425" marR="91425" marL="91425"/>
                </a:tc>
              </a:tr>
              <a:tr h="1078575">
                <a:tc>
                  <a:txBody>
                    <a:bodyPr/>
                    <a:lstStyle/>
                    <a:p>
                      <a:pPr indent="0" lvl="0" marL="0" rtl="0" algn="l">
                        <a:lnSpc>
                          <a:spcPct val="115000"/>
                        </a:lnSpc>
                        <a:spcBef>
                          <a:spcPts val="0"/>
                        </a:spcBef>
                        <a:spcAft>
                          <a:spcPts val="1200"/>
                        </a:spcAft>
                        <a:buNone/>
                      </a:pPr>
                      <a:r>
                        <a:rPr b="1" lang="en">
                          <a:solidFill>
                            <a:srgbClr val="4D5156"/>
                          </a:solidFill>
                          <a:highlight>
                            <a:srgbClr val="FFFFFF"/>
                          </a:highlight>
                          <a:latin typeface="Comic Sans MS"/>
                          <a:ea typeface="Comic Sans MS"/>
                          <a:cs typeface="Comic Sans MS"/>
                          <a:sym typeface="Comic Sans MS"/>
                        </a:rPr>
                        <a:t>Countries with a Unitary system of gov’t include: </a:t>
                      </a:r>
                      <a:r>
                        <a:rPr b="1" lang="en">
                          <a:solidFill>
                            <a:srgbClr val="FF0000"/>
                          </a:solidFill>
                          <a:highlight>
                            <a:srgbClr val="FFFFFF"/>
                          </a:highlight>
                          <a:latin typeface="Comic Sans MS"/>
                          <a:ea typeface="Comic Sans MS"/>
                          <a:cs typeface="Comic Sans MS"/>
                          <a:sym typeface="Comic Sans MS"/>
                        </a:rPr>
                        <a:t>China and the United Kingdom. </a:t>
                      </a:r>
                      <a:endParaRPr b="1" sz="1600">
                        <a:solidFill>
                          <a:srgbClr val="FF0000"/>
                        </a:solidFill>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b="1" lang="en">
                          <a:latin typeface="Comic Sans MS"/>
                          <a:ea typeface="Comic Sans MS"/>
                          <a:cs typeface="Comic Sans MS"/>
                          <a:sym typeface="Comic Sans MS"/>
                        </a:rPr>
                        <a:t>Countries with a Federal system of gov’t include the </a:t>
                      </a:r>
                      <a:r>
                        <a:rPr b="1" lang="en">
                          <a:solidFill>
                            <a:srgbClr val="FF0000"/>
                          </a:solidFill>
                          <a:latin typeface="Comic Sans MS"/>
                          <a:ea typeface="Comic Sans MS"/>
                          <a:cs typeface="Comic Sans MS"/>
                          <a:sym typeface="Comic Sans MS"/>
                        </a:rPr>
                        <a:t>United States, Federal Republic of Germany, and Australia. </a:t>
                      </a:r>
                      <a:endParaRPr b="1">
                        <a:solidFill>
                          <a:srgbClr val="FF0000"/>
                        </a:solidFill>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b="1" lang="en" sz="1300">
                          <a:latin typeface="Comic Sans MS"/>
                          <a:ea typeface="Comic Sans MS"/>
                          <a:cs typeface="Comic Sans MS"/>
                          <a:sym typeface="Comic Sans MS"/>
                        </a:rPr>
                        <a:t>Countries with a Confederal system of gov’t include t</a:t>
                      </a:r>
                      <a:r>
                        <a:rPr b="1" lang="en" sz="1300"/>
                        <a:t>he </a:t>
                      </a:r>
                      <a:r>
                        <a:rPr b="1" lang="en" sz="1300">
                          <a:solidFill>
                            <a:srgbClr val="FF0000"/>
                          </a:solidFill>
                        </a:rPr>
                        <a:t>Soviet Union (1922-1991)  Switzerland, and the Confederate States of America, 1861-1865, and ancient Greece.</a:t>
                      </a:r>
                      <a:r>
                        <a:rPr b="1" lang="en" sz="1300"/>
                        <a:t> </a:t>
                      </a:r>
                      <a:endParaRPr b="1" sz="1300"/>
                    </a:p>
                  </a:txBody>
                  <a:tcPr marT="91425" marB="91425" marR="91425" marL="91425"/>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9"/>
          <p:cNvSpPr txBox="1"/>
          <p:nvPr>
            <p:ph type="title"/>
          </p:nvPr>
        </p:nvSpPr>
        <p:spPr>
          <a:xfrm>
            <a:off x="71625" y="335775"/>
            <a:ext cx="8994300" cy="126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  How does each system of government distribute political power? </a:t>
            </a:r>
            <a:endParaRPr/>
          </a:p>
        </p:txBody>
      </p:sp>
      <p:sp>
        <p:nvSpPr>
          <p:cNvPr id="315" name="Google Shape;315;p19"/>
          <p:cNvSpPr txBox="1"/>
          <p:nvPr>
            <p:ph idx="1" type="body"/>
          </p:nvPr>
        </p:nvSpPr>
        <p:spPr>
          <a:xfrm>
            <a:off x="0" y="1376075"/>
            <a:ext cx="8334300" cy="3709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graphicFrame>
        <p:nvGraphicFramePr>
          <p:cNvPr id="316" name="Google Shape;316;p19"/>
          <p:cNvGraphicFramePr/>
          <p:nvPr/>
        </p:nvGraphicFramePr>
        <p:xfrm>
          <a:off x="196475" y="1833950"/>
          <a:ext cx="3000000" cy="3000000"/>
        </p:xfrm>
        <a:graphic>
          <a:graphicData uri="http://schemas.openxmlformats.org/drawingml/2006/table">
            <a:tbl>
              <a:tblPr>
                <a:noFill/>
                <a:tableStyleId>{D6CBE089-55F0-4021-88CD-948A8FF3AB0E}</a:tableStyleId>
              </a:tblPr>
              <a:tblGrid>
                <a:gridCol w="2754225"/>
                <a:gridCol w="2754225"/>
                <a:gridCol w="2754225"/>
              </a:tblGrid>
              <a:tr h="986125">
                <a:tc>
                  <a:txBody>
                    <a:bodyPr/>
                    <a:lstStyle/>
                    <a:p>
                      <a:pPr indent="0" lvl="0" marL="0" rtl="0" algn="l">
                        <a:spcBef>
                          <a:spcPts val="0"/>
                        </a:spcBef>
                        <a:spcAft>
                          <a:spcPts val="0"/>
                        </a:spcAft>
                        <a:buNone/>
                      </a:pPr>
                      <a:r>
                        <a:t/>
                      </a:r>
                      <a:endParaRPr>
                        <a:latin typeface="Comic Sans MS"/>
                        <a:ea typeface="Comic Sans MS"/>
                        <a:cs typeface="Comic Sans MS"/>
                        <a:sym typeface="Comic Sans MS"/>
                      </a:endParaRPr>
                    </a:p>
                    <a:p>
                      <a:pPr indent="0" lvl="0" marL="0" rtl="0" algn="l">
                        <a:spcBef>
                          <a:spcPts val="0"/>
                        </a:spcBef>
                        <a:spcAft>
                          <a:spcPts val="0"/>
                        </a:spcAft>
                        <a:buNone/>
                      </a:pPr>
                      <a:r>
                        <a:rPr lang="en">
                          <a:latin typeface="Comic Sans MS"/>
                          <a:ea typeface="Comic Sans MS"/>
                          <a:cs typeface="Comic Sans MS"/>
                          <a:sym typeface="Comic Sans MS"/>
                        </a:rPr>
                        <a:t>Distribution of power in a Unitary system of Government</a:t>
                      </a:r>
                      <a:endParaRPr>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t/>
                      </a:r>
                      <a:endParaRPr>
                        <a:latin typeface="Comic Sans MS"/>
                        <a:ea typeface="Comic Sans MS"/>
                        <a:cs typeface="Comic Sans MS"/>
                        <a:sym typeface="Comic Sans MS"/>
                      </a:endParaRPr>
                    </a:p>
                    <a:p>
                      <a:pPr indent="0" lvl="0" marL="0" rtl="0" algn="l">
                        <a:spcBef>
                          <a:spcPts val="0"/>
                        </a:spcBef>
                        <a:spcAft>
                          <a:spcPts val="0"/>
                        </a:spcAft>
                        <a:buNone/>
                      </a:pPr>
                      <a:r>
                        <a:rPr lang="en">
                          <a:latin typeface="Comic Sans MS"/>
                          <a:ea typeface="Comic Sans MS"/>
                          <a:cs typeface="Comic Sans MS"/>
                          <a:sym typeface="Comic Sans MS"/>
                        </a:rPr>
                        <a:t>Distribution of power in a Federal  system of Government</a:t>
                      </a:r>
                      <a:endParaRPr>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t/>
                      </a:r>
                      <a:endParaRPr>
                        <a:latin typeface="Comic Sans MS"/>
                        <a:ea typeface="Comic Sans MS"/>
                        <a:cs typeface="Comic Sans MS"/>
                        <a:sym typeface="Comic Sans MS"/>
                      </a:endParaRPr>
                    </a:p>
                    <a:p>
                      <a:pPr indent="0" lvl="0" marL="0" rtl="0" algn="l">
                        <a:spcBef>
                          <a:spcPts val="0"/>
                        </a:spcBef>
                        <a:spcAft>
                          <a:spcPts val="0"/>
                        </a:spcAft>
                        <a:buNone/>
                      </a:pPr>
                      <a:r>
                        <a:rPr lang="en">
                          <a:latin typeface="Comic Sans MS"/>
                          <a:ea typeface="Comic Sans MS"/>
                          <a:cs typeface="Comic Sans MS"/>
                          <a:sym typeface="Comic Sans MS"/>
                        </a:rPr>
                        <a:t>Distribution of power in a Confederal system of Government</a:t>
                      </a:r>
                      <a:endParaRPr>
                        <a:latin typeface="Comic Sans MS"/>
                        <a:ea typeface="Comic Sans MS"/>
                        <a:cs typeface="Comic Sans MS"/>
                        <a:sym typeface="Comic Sans MS"/>
                      </a:endParaRPr>
                    </a:p>
                  </a:txBody>
                  <a:tcPr marT="91425" marB="91425" marR="91425" marL="91425"/>
                </a:tc>
              </a:tr>
              <a:tr h="1826575">
                <a:tc>
                  <a:txBody>
                    <a:bodyPr/>
                    <a:lstStyle/>
                    <a:p>
                      <a:pPr indent="0" lvl="0" marL="0" rtl="0" algn="l">
                        <a:spcBef>
                          <a:spcPts val="0"/>
                        </a:spcBef>
                        <a:spcAft>
                          <a:spcPts val="0"/>
                        </a:spcAft>
                        <a:buNone/>
                      </a:pPr>
                      <a:r>
                        <a:rPr lang="en">
                          <a:latin typeface="Comic Sans MS"/>
                          <a:ea typeface="Comic Sans MS"/>
                          <a:cs typeface="Comic Sans MS"/>
                          <a:sym typeface="Comic Sans MS"/>
                        </a:rPr>
                        <a:t>The Central </a:t>
                      </a:r>
                      <a:r>
                        <a:rPr lang="en">
                          <a:latin typeface="Comic Sans MS"/>
                          <a:ea typeface="Comic Sans MS"/>
                          <a:cs typeface="Comic Sans MS"/>
                          <a:sym typeface="Comic Sans MS"/>
                        </a:rPr>
                        <a:t>government</a:t>
                      </a:r>
                      <a:r>
                        <a:rPr lang="en">
                          <a:latin typeface="Comic Sans MS"/>
                          <a:ea typeface="Comic Sans MS"/>
                          <a:cs typeface="Comic Sans MS"/>
                          <a:sym typeface="Comic Sans MS"/>
                        </a:rPr>
                        <a:t> holds all the power. The central government may choose to delegate power to regional or </a:t>
                      </a:r>
                      <a:r>
                        <a:rPr lang="en">
                          <a:latin typeface="Comic Sans MS"/>
                          <a:ea typeface="Comic Sans MS"/>
                          <a:cs typeface="Comic Sans MS"/>
                          <a:sym typeface="Comic Sans MS"/>
                        </a:rPr>
                        <a:t>local</a:t>
                      </a:r>
                      <a:r>
                        <a:rPr lang="en">
                          <a:latin typeface="Comic Sans MS"/>
                          <a:ea typeface="Comic Sans MS"/>
                          <a:cs typeface="Comic Sans MS"/>
                          <a:sym typeface="Comic Sans MS"/>
                        </a:rPr>
                        <a:t> governments if </a:t>
                      </a:r>
                      <a:r>
                        <a:rPr lang="en">
                          <a:latin typeface="Comic Sans MS"/>
                          <a:ea typeface="Comic Sans MS"/>
                          <a:cs typeface="Comic Sans MS"/>
                          <a:sym typeface="Comic Sans MS"/>
                        </a:rPr>
                        <a:t>they</a:t>
                      </a:r>
                      <a:r>
                        <a:rPr lang="en">
                          <a:latin typeface="Comic Sans MS"/>
                          <a:ea typeface="Comic Sans MS"/>
                          <a:cs typeface="Comic Sans MS"/>
                          <a:sym typeface="Comic Sans MS"/>
                        </a:rPr>
                        <a:t> choose to. </a:t>
                      </a:r>
                      <a:endParaRPr>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a:latin typeface="Comic Sans MS"/>
                          <a:ea typeface="Comic Sans MS"/>
                          <a:cs typeface="Comic Sans MS"/>
                          <a:sym typeface="Comic Sans MS"/>
                        </a:rPr>
                        <a:t>In a Federal system of </a:t>
                      </a:r>
                      <a:r>
                        <a:rPr lang="en">
                          <a:latin typeface="Comic Sans MS"/>
                          <a:ea typeface="Comic Sans MS"/>
                          <a:cs typeface="Comic Sans MS"/>
                          <a:sym typeface="Comic Sans MS"/>
                        </a:rPr>
                        <a:t>government, power is shared and/or delegated between the national government and smaller entities known as state or provincial governments. </a:t>
                      </a:r>
                      <a:endParaRPr>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a:latin typeface="Comic Sans MS"/>
                          <a:ea typeface="Comic Sans MS"/>
                          <a:cs typeface="Comic Sans MS"/>
                          <a:sym typeface="Comic Sans MS"/>
                        </a:rPr>
                        <a:t>In a Confederal system of government, </a:t>
                      </a:r>
                      <a:r>
                        <a:rPr lang="en">
                          <a:latin typeface="Comic Sans MS"/>
                          <a:ea typeface="Comic Sans MS"/>
                          <a:cs typeface="Comic Sans MS"/>
                          <a:sym typeface="Comic Sans MS"/>
                        </a:rPr>
                        <a:t>different</a:t>
                      </a:r>
                      <a:r>
                        <a:rPr lang="en">
                          <a:latin typeface="Comic Sans MS"/>
                          <a:ea typeface="Comic Sans MS"/>
                          <a:cs typeface="Comic Sans MS"/>
                          <a:sym typeface="Comic Sans MS"/>
                        </a:rPr>
                        <a:t> states form an alliance to work together to achieve a common goal. Each state is self- governing. Generally confederations do not last and break up. </a:t>
                      </a:r>
                      <a:endParaRPr>
                        <a:latin typeface="Comic Sans MS"/>
                        <a:ea typeface="Comic Sans MS"/>
                        <a:cs typeface="Comic Sans MS"/>
                        <a:sym typeface="Comic Sans MS"/>
                      </a:endParaRPr>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graphicFrame>
        <p:nvGraphicFramePr>
          <p:cNvPr id="321" name="Google Shape;321;p20"/>
          <p:cNvGraphicFramePr/>
          <p:nvPr/>
        </p:nvGraphicFramePr>
        <p:xfrm>
          <a:off x="112150" y="941775"/>
          <a:ext cx="3000000" cy="3000000"/>
        </p:xfrm>
        <a:graphic>
          <a:graphicData uri="http://schemas.openxmlformats.org/drawingml/2006/table">
            <a:tbl>
              <a:tblPr>
                <a:noFill/>
                <a:tableStyleId>{D6CBE089-55F0-4021-88CD-948A8FF3AB0E}</a:tableStyleId>
              </a:tblPr>
              <a:tblGrid>
                <a:gridCol w="2987725"/>
                <a:gridCol w="2987725"/>
                <a:gridCol w="2987725"/>
              </a:tblGrid>
              <a:tr h="381000">
                <a:tc>
                  <a:txBody>
                    <a:bodyPr/>
                    <a:lstStyle/>
                    <a:p>
                      <a:pPr indent="0" lvl="0" marL="0" rtl="0" algn="l">
                        <a:spcBef>
                          <a:spcPts val="0"/>
                        </a:spcBef>
                        <a:spcAft>
                          <a:spcPts val="0"/>
                        </a:spcAft>
                        <a:buNone/>
                      </a:pPr>
                      <a:r>
                        <a:rPr b="1" lang="en"/>
                        <a:t>   Unitary </a:t>
                      </a:r>
                      <a:r>
                        <a:rPr b="1" lang="en"/>
                        <a:t>System of Government</a:t>
                      </a:r>
                      <a:endParaRPr b="1"/>
                    </a:p>
                    <a:p>
                      <a:pPr indent="0" lvl="0" marL="0" rtl="0" algn="l">
                        <a:spcBef>
                          <a:spcPts val="0"/>
                        </a:spcBef>
                        <a:spcAft>
                          <a:spcPts val="0"/>
                        </a:spcAft>
                        <a:buNone/>
                      </a:pPr>
                      <a:r>
                        <a:t/>
                      </a:r>
                      <a:endParaRPr b="1"/>
                    </a:p>
                  </a:txBody>
                  <a:tcPr marT="91425" marB="91425" marR="91425" marL="91425"/>
                </a:tc>
                <a:tc>
                  <a:txBody>
                    <a:bodyPr/>
                    <a:lstStyle/>
                    <a:p>
                      <a:pPr indent="0" lvl="0" marL="0" rtl="0" algn="l">
                        <a:spcBef>
                          <a:spcPts val="0"/>
                        </a:spcBef>
                        <a:spcAft>
                          <a:spcPts val="0"/>
                        </a:spcAft>
                        <a:buNone/>
                      </a:pPr>
                      <a:r>
                        <a:rPr b="1" lang="en"/>
                        <a:t>  Federal </a:t>
                      </a:r>
                      <a:r>
                        <a:rPr b="1" lang="en"/>
                        <a:t>System of Government</a:t>
                      </a:r>
                      <a:endParaRPr b="1"/>
                    </a:p>
                    <a:p>
                      <a:pPr indent="0" lvl="0" marL="0" rtl="0" algn="l">
                        <a:spcBef>
                          <a:spcPts val="0"/>
                        </a:spcBef>
                        <a:spcAft>
                          <a:spcPts val="0"/>
                        </a:spcAft>
                        <a:buNone/>
                      </a:pPr>
                      <a:r>
                        <a:t/>
                      </a:r>
                      <a:endParaRPr b="1"/>
                    </a:p>
                  </a:txBody>
                  <a:tcPr marT="91425" marB="91425" marR="91425" marL="91425"/>
                </a:tc>
                <a:tc>
                  <a:txBody>
                    <a:bodyPr/>
                    <a:lstStyle/>
                    <a:p>
                      <a:pPr indent="0" lvl="0" marL="0" rtl="0" algn="l">
                        <a:spcBef>
                          <a:spcPts val="0"/>
                        </a:spcBef>
                        <a:spcAft>
                          <a:spcPts val="0"/>
                        </a:spcAft>
                        <a:buNone/>
                      </a:pPr>
                      <a:r>
                        <a:rPr b="1" lang="en"/>
                        <a:t>Confederal System of Government</a:t>
                      </a:r>
                      <a:endParaRPr b="1"/>
                    </a:p>
                  </a:txBody>
                  <a:tcPr marT="91425" marB="91425" marR="91425" marL="91425"/>
                </a:tc>
              </a:tr>
              <a:tr h="381000">
                <a:tc>
                  <a:txBody>
                    <a:bodyPr/>
                    <a:lstStyle/>
                    <a:p>
                      <a:pPr indent="0" lvl="0" marL="0" rtl="0" algn="l">
                        <a:spcBef>
                          <a:spcPts val="0"/>
                        </a:spcBef>
                        <a:spcAft>
                          <a:spcPts val="0"/>
                        </a:spcAft>
                        <a:buNone/>
                      </a:pPr>
                      <a:r>
                        <a:rPr lang="en"/>
                        <a:t>Example: China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President of China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Chinese Communist Party.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Develops policies and distributes power to local provincial governments.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Governs the people of China </a:t>
                      </a:r>
                      <a:endParaRPr/>
                    </a:p>
                  </a:txBody>
                  <a:tcPr marT="91425" marB="91425" marR="91425" marL="91425"/>
                </a:tc>
                <a:tc>
                  <a:txBody>
                    <a:bodyPr/>
                    <a:lstStyle/>
                    <a:p>
                      <a:pPr indent="0" lvl="0" marL="0" rtl="0" algn="l">
                        <a:spcBef>
                          <a:spcPts val="0"/>
                        </a:spcBef>
                        <a:spcAft>
                          <a:spcPts val="0"/>
                        </a:spcAft>
                        <a:buNone/>
                      </a:pPr>
                      <a:r>
                        <a:rPr lang="en"/>
                        <a:t>Example: United States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Federal Government of the U.S. </a:t>
                      </a:r>
                      <a:endParaRPr/>
                    </a:p>
                    <a:p>
                      <a:pPr indent="0" lvl="0" marL="0" rtl="0" algn="l">
                        <a:spcBef>
                          <a:spcPts val="0"/>
                        </a:spcBef>
                        <a:spcAft>
                          <a:spcPts val="0"/>
                        </a:spcAft>
                        <a:buNone/>
                      </a:pPr>
                      <a:r>
                        <a:rPr lang="en"/>
                        <a:t>(Executive, legislative, and Judicial Branches)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Creates</a:t>
                      </a:r>
                      <a:r>
                        <a:rPr lang="en"/>
                        <a:t> policies and shares certain powers with state governments.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Governs the people within its state jurisdictions. </a:t>
                      </a:r>
                      <a:endParaRPr/>
                    </a:p>
                  </a:txBody>
                  <a:tcPr marT="91425" marB="91425" marR="91425" marL="91425"/>
                </a:tc>
                <a:tc>
                  <a:txBody>
                    <a:bodyPr/>
                    <a:lstStyle/>
                    <a:p>
                      <a:pPr indent="0" lvl="0" marL="0" rtl="0" algn="l">
                        <a:spcBef>
                          <a:spcPts val="0"/>
                        </a:spcBef>
                        <a:spcAft>
                          <a:spcPts val="0"/>
                        </a:spcAft>
                        <a:buNone/>
                      </a:pPr>
                      <a:r>
                        <a:rPr lang="en"/>
                        <a:t>Example: European Union (E.U.)</a:t>
                      </a:r>
                      <a:endParaRPr/>
                    </a:p>
                  </a:txBody>
                  <a:tcPr marT="91425" marB="91425" marR="91425" marL="91425"/>
                </a:tc>
              </a:tr>
            </a:tbl>
          </a:graphicData>
        </a:graphic>
      </p:graphicFrame>
      <p:cxnSp>
        <p:nvCxnSpPr>
          <p:cNvPr id="322" name="Google Shape;322;p20"/>
          <p:cNvCxnSpPr/>
          <p:nvPr/>
        </p:nvCxnSpPr>
        <p:spPr>
          <a:xfrm>
            <a:off x="1680700" y="2144325"/>
            <a:ext cx="0" cy="478200"/>
          </a:xfrm>
          <a:prstGeom prst="straightConnector1">
            <a:avLst/>
          </a:prstGeom>
          <a:noFill/>
          <a:ln cap="flat" cmpd="sng" w="28575">
            <a:solidFill>
              <a:schemeClr val="dk2"/>
            </a:solidFill>
            <a:prstDash val="solid"/>
            <a:round/>
            <a:headEnd len="med" w="med" type="none"/>
            <a:tailEnd len="med" w="med" type="triangle"/>
          </a:ln>
        </p:spPr>
      </p:cxnSp>
      <p:cxnSp>
        <p:nvCxnSpPr>
          <p:cNvPr id="323" name="Google Shape;323;p20"/>
          <p:cNvCxnSpPr/>
          <p:nvPr/>
        </p:nvCxnSpPr>
        <p:spPr>
          <a:xfrm>
            <a:off x="1782125" y="3013650"/>
            <a:ext cx="0" cy="666600"/>
          </a:xfrm>
          <a:prstGeom prst="straightConnector1">
            <a:avLst/>
          </a:prstGeom>
          <a:noFill/>
          <a:ln cap="flat" cmpd="sng" w="28575">
            <a:solidFill>
              <a:schemeClr val="dk2"/>
            </a:solidFill>
            <a:prstDash val="solid"/>
            <a:round/>
            <a:headEnd len="med" w="med" type="none"/>
            <a:tailEnd len="med" w="med" type="triangle"/>
          </a:ln>
        </p:spPr>
      </p:cxnSp>
      <p:cxnSp>
        <p:nvCxnSpPr>
          <p:cNvPr id="324" name="Google Shape;324;p20"/>
          <p:cNvCxnSpPr/>
          <p:nvPr/>
        </p:nvCxnSpPr>
        <p:spPr>
          <a:xfrm flipH="1">
            <a:off x="1492425" y="3911950"/>
            <a:ext cx="14400" cy="666600"/>
          </a:xfrm>
          <a:prstGeom prst="straightConnector1">
            <a:avLst/>
          </a:prstGeom>
          <a:noFill/>
          <a:ln cap="flat" cmpd="sng" w="28575">
            <a:solidFill>
              <a:schemeClr val="dk2"/>
            </a:solidFill>
            <a:prstDash val="solid"/>
            <a:round/>
            <a:headEnd len="med" w="med" type="none"/>
            <a:tailEnd len="med" w="med" type="triangle"/>
          </a:ln>
        </p:spPr>
      </p:cxnSp>
      <p:cxnSp>
        <p:nvCxnSpPr>
          <p:cNvPr id="325" name="Google Shape;325;p20"/>
          <p:cNvCxnSpPr/>
          <p:nvPr/>
        </p:nvCxnSpPr>
        <p:spPr>
          <a:xfrm flipH="1">
            <a:off x="4216300" y="2405125"/>
            <a:ext cx="14400" cy="463800"/>
          </a:xfrm>
          <a:prstGeom prst="straightConnector1">
            <a:avLst/>
          </a:prstGeom>
          <a:noFill/>
          <a:ln cap="flat" cmpd="sng" w="28575">
            <a:solidFill>
              <a:schemeClr val="dk2"/>
            </a:solidFill>
            <a:prstDash val="solid"/>
            <a:round/>
            <a:headEnd len="med" w="med" type="none"/>
            <a:tailEnd len="med" w="med" type="triangle"/>
          </a:ln>
        </p:spPr>
      </p:cxnSp>
      <p:cxnSp>
        <p:nvCxnSpPr>
          <p:cNvPr id="326" name="Google Shape;326;p20"/>
          <p:cNvCxnSpPr/>
          <p:nvPr/>
        </p:nvCxnSpPr>
        <p:spPr>
          <a:xfrm rot="10800000">
            <a:off x="4897325" y="2347225"/>
            <a:ext cx="72300" cy="449100"/>
          </a:xfrm>
          <a:prstGeom prst="straightConnector1">
            <a:avLst/>
          </a:prstGeom>
          <a:noFill/>
          <a:ln cap="flat" cmpd="sng" w="28575">
            <a:solidFill>
              <a:schemeClr val="dk2"/>
            </a:solidFill>
            <a:prstDash val="solid"/>
            <a:round/>
            <a:headEnd len="med" w="med" type="none"/>
            <a:tailEnd len="med" w="med" type="triangle"/>
          </a:ln>
        </p:spPr>
      </p:cxnSp>
      <p:cxnSp>
        <p:nvCxnSpPr>
          <p:cNvPr id="327" name="Google Shape;327;p20"/>
          <p:cNvCxnSpPr/>
          <p:nvPr/>
        </p:nvCxnSpPr>
        <p:spPr>
          <a:xfrm flipH="1">
            <a:off x="4448125" y="3462800"/>
            <a:ext cx="14400" cy="637500"/>
          </a:xfrm>
          <a:prstGeom prst="straightConnector1">
            <a:avLst/>
          </a:prstGeom>
          <a:noFill/>
          <a:ln cap="flat" cmpd="sng" w="28575">
            <a:solidFill>
              <a:schemeClr val="dk2"/>
            </a:solidFill>
            <a:prstDash val="solid"/>
            <a:round/>
            <a:headEnd len="med" w="med" type="none"/>
            <a:tailEnd len="med" w="med" type="triangle"/>
          </a:ln>
        </p:spPr>
      </p:cxnSp>
      <p:sp>
        <p:nvSpPr>
          <p:cNvPr id="328" name="Google Shape;328;p20"/>
          <p:cNvSpPr/>
          <p:nvPr/>
        </p:nvSpPr>
        <p:spPr>
          <a:xfrm>
            <a:off x="7012550" y="2796325"/>
            <a:ext cx="985200" cy="970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E.U. </a:t>
            </a:r>
            <a:endParaRPr>
              <a:latin typeface="Nunito"/>
              <a:ea typeface="Nunito"/>
              <a:cs typeface="Nunito"/>
              <a:sym typeface="Nunito"/>
            </a:endParaRPr>
          </a:p>
        </p:txBody>
      </p:sp>
      <p:cxnSp>
        <p:nvCxnSpPr>
          <p:cNvPr id="329" name="Google Shape;329;p20"/>
          <p:cNvCxnSpPr>
            <a:endCxn id="328" idx="1"/>
          </p:cNvCxnSpPr>
          <p:nvPr/>
        </p:nvCxnSpPr>
        <p:spPr>
          <a:xfrm>
            <a:off x="6751829" y="2448595"/>
            <a:ext cx="405000" cy="489900"/>
          </a:xfrm>
          <a:prstGeom prst="straightConnector1">
            <a:avLst/>
          </a:prstGeom>
          <a:noFill/>
          <a:ln cap="flat" cmpd="sng" w="9525">
            <a:solidFill>
              <a:schemeClr val="dk2"/>
            </a:solidFill>
            <a:prstDash val="solid"/>
            <a:round/>
            <a:headEnd len="med" w="med" type="none"/>
            <a:tailEnd len="med" w="med" type="triangle"/>
          </a:ln>
        </p:spPr>
      </p:cxnSp>
      <p:cxnSp>
        <p:nvCxnSpPr>
          <p:cNvPr id="330" name="Google Shape;330;p20"/>
          <p:cNvCxnSpPr>
            <a:endCxn id="328" idx="7"/>
          </p:cNvCxnSpPr>
          <p:nvPr/>
        </p:nvCxnSpPr>
        <p:spPr>
          <a:xfrm flipH="1">
            <a:off x="7853471" y="2506495"/>
            <a:ext cx="303600" cy="432000"/>
          </a:xfrm>
          <a:prstGeom prst="straightConnector1">
            <a:avLst/>
          </a:prstGeom>
          <a:noFill/>
          <a:ln cap="flat" cmpd="sng" w="9525">
            <a:solidFill>
              <a:schemeClr val="dk2"/>
            </a:solidFill>
            <a:prstDash val="solid"/>
            <a:round/>
            <a:headEnd len="med" w="med" type="none"/>
            <a:tailEnd len="med" w="med" type="triangle"/>
          </a:ln>
        </p:spPr>
      </p:cxnSp>
      <p:cxnSp>
        <p:nvCxnSpPr>
          <p:cNvPr id="331" name="Google Shape;331;p20"/>
          <p:cNvCxnSpPr>
            <a:endCxn id="328" idx="3"/>
          </p:cNvCxnSpPr>
          <p:nvPr/>
        </p:nvCxnSpPr>
        <p:spPr>
          <a:xfrm flipH="1" rot="10800000">
            <a:off x="6867629" y="3624955"/>
            <a:ext cx="289200" cy="518700"/>
          </a:xfrm>
          <a:prstGeom prst="straightConnector1">
            <a:avLst/>
          </a:prstGeom>
          <a:noFill/>
          <a:ln cap="flat" cmpd="sng" w="9525">
            <a:solidFill>
              <a:schemeClr val="dk2"/>
            </a:solidFill>
            <a:prstDash val="solid"/>
            <a:round/>
            <a:headEnd len="med" w="med" type="none"/>
            <a:tailEnd len="med" w="med" type="triangle"/>
          </a:ln>
        </p:spPr>
      </p:cxnSp>
      <p:cxnSp>
        <p:nvCxnSpPr>
          <p:cNvPr id="332" name="Google Shape;332;p20"/>
          <p:cNvCxnSpPr>
            <a:endCxn id="328" idx="5"/>
          </p:cNvCxnSpPr>
          <p:nvPr/>
        </p:nvCxnSpPr>
        <p:spPr>
          <a:xfrm rot="10800000">
            <a:off x="7853471" y="3624955"/>
            <a:ext cx="463200" cy="228900"/>
          </a:xfrm>
          <a:prstGeom prst="straightConnector1">
            <a:avLst/>
          </a:prstGeom>
          <a:noFill/>
          <a:ln cap="flat" cmpd="sng" w="9525">
            <a:solidFill>
              <a:schemeClr val="dk2"/>
            </a:solidFill>
            <a:prstDash val="solid"/>
            <a:round/>
            <a:headEnd len="med" w="med" type="none"/>
            <a:tailEnd len="med" w="med" type="triangle"/>
          </a:ln>
        </p:spPr>
      </p:cxnSp>
      <p:sp>
        <p:nvSpPr>
          <p:cNvPr id="333" name="Google Shape;333;p20"/>
          <p:cNvSpPr/>
          <p:nvPr/>
        </p:nvSpPr>
        <p:spPr>
          <a:xfrm>
            <a:off x="6288100" y="4129300"/>
            <a:ext cx="868800" cy="43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France </a:t>
            </a:r>
            <a:endParaRPr>
              <a:latin typeface="Nunito"/>
              <a:ea typeface="Nunito"/>
              <a:cs typeface="Nunito"/>
              <a:sym typeface="Nunito"/>
            </a:endParaRPr>
          </a:p>
        </p:txBody>
      </p:sp>
      <p:sp>
        <p:nvSpPr>
          <p:cNvPr id="334" name="Google Shape;334;p20"/>
          <p:cNvSpPr/>
          <p:nvPr/>
        </p:nvSpPr>
        <p:spPr>
          <a:xfrm>
            <a:off x="7997750" y="3853900"/>
            <a:ext cx="1014300" cy="432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Germany</a:t>
            </a:r>
            <a:endParaRPr>
              <a:latin typeface="Nunito"/>
              <a:ea typeface="Nunito"/>
              <a:cs typeface="Nunito"/>
              <a:sym typeface="Nunito"/>
            </a:endParaRPr>
          </a:p>
        </p:txBody>
      </p:sp>
      <p:sp>
        <p:nvSpPr>
          <p:cNvPr id="335" name="Google Shape;335;p20"/>
          <p:cNvSpPr/>
          <p:nvPr/>
        </p:nvSpPr>
        <p:spPr>
          <a:xfrm>
            <a:off x="6157700" y="2216775"/>
            <a:ext cx="1014300" cy="289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Sweden </a:t>
            </a:r>
            <a:endParaRPr>
              <a:latin typeface="Nunito"/>
              <a:ea typeface="Nunito"/>
              <a:cs typeface="Nunito"/>
              <a:sym typeface="Nunito"/>
            </a:endParaRPr>
          </a:p>
        </p:txBody>
      </p:sp>
      <p:sp>
        <p:nvSpPr>
          <p:cNvPr id="336" name="Google Shape;336;p20"/>
          <p:cNvSpPr/>
          <p:nvPr/>
        </p:nvSpPr>
        <p:spPr>
          <a:xfrm>
            <a:off x="7997175" y="2173300"/>
            <a:ext cx="1014300" cy="2898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Denmark</a:t>
            </a:r>
            <a:endParaRPr>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1"/>
          <p:cNvSpPr txBox="1"/>
          <p:nvPr>
            <p:ph type="title"/>
          </p:nvPr>
        </p:nvSpPr>
        <p:spPr>
          <a:xfrm>
            <a:off x="362225" y="333250"/>
            <a:ext cx="8388900" cy="75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                 More about Confederacies</a:t>
            </a:r>
            <a:endParaRPr/>
          </a:p>
        </p:txBody>
      </p:sp>
      <p:sp>
        <p:nvSpPr>
          <p:cNvPr id="342" name="Google Shape;342;p21"/>
          <p:cNvSpPr txBox="1"/>
          <p:nvPr>
            <p:ph idx="1" type="body"/>
          </p:nvPr>
        </p:nvSpPr>
        <p:spPr>
          <a:xfrm>
            <a:off x="0" y="1275000"/>
            <a:ext cx="9144000" cy="3680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1800"/>
              <a:t>Historically, confederacies have formed to </a:t>
            </a:r>
            <a:r>
              <a:rPr lang="en" sz="1800"/>
              <a:t>meet</a:t>
            </a:r>
            <a:r>
              <a:rPr lang="en" sz="1800"/>
              <a:t> a common goal. After the goal was achieved, the confederacy would dissolve or break up because there was no longer a need to remain together.</a:t>
            </a:r>
            <a:endParaRPr sz="1800"/>
          </a:p>
          <a:p>
            <a:pPr indent="0" lvl="0" marL="0" rtl="0" algn="l">
              <a:spcBef>
                <a:spcPts val="1200"/>
              </a:spcBef>
              <a:spcAft>
                <a:spcPts val="0"/>
              </a:spcAft>
              <a:buNone/>
            </a:pPr>
            <a:r>
              <a:rPr lang="en" sz="1800"/>
              <a:t>Famous confederacies included the Delian League and the </a:t>
            </a:r>
            <a:r>
              <a:rPr lang="en" sz="1800"/>
              <a:t>Peloponnesian</a:t>
            </a:r>
            <a:r>
              <a:rPr lang="en" sz="1800"/>
              <a:t> Leagues from ancient Greece, the Confederacy from the American Civil War, Tecumseh’s Confederacy, and of course the German Confederacy.</a:t>
            </a:r>
            <a:endParaRPr sz="1800"/>
          </a:p>
          <a:p>
            <a:pPr indent="0" lvl="0" marL="0" rtl="0" algn="l">
              <a:spcBef>
                <a:spcPts val="1200"/>
              </a:spcBef>
              <a:spcAft>
                <a:spcPts val="0"/>
              </a:spcAft>
              <a:buNone/>
            </a:pPr>
            <a:r>
              <a:rPr lang="en" sz="1800"/>
              <a:t>In the past, Confederacies have formed for reasons of mutual protection from a common enemy..</a:t>
            </a:r>
            <a:endParaRPr sz="1800"/>
          </a:p>
          <a:p>
            <a:pPr indent="0" lvl="0" marL="0" rtl="0" algn="l">
              <a:spcBef>
                <a:spcPts val="1200"/>
              </a:spcBef>
              <a:spcAft>
                <a:spcPts val="0"/>
              </a:spcAft>
              <a:buNone/>
            </a:pPr>
            <a:r>
              <a:rPr lang="en" sz="1800"/>
              <a:t>The European Union is a confederacy that was created mainly for economic cooperation.</a:t>
            </a:r>
            <a:endParaRPr sz="1800"/>
          </a:p>
          <a:p>
            <a:pPr indent="0" lvl="0" marL="0" rtl="0" algn="l">
              <a:spcBef>
                <a:spcPts val="1200"/>
              </a:spcBef>
              <a:spcAft>
                <a:spcPts val="1200"/>
              </a:spcAft>
              <a:buNone/>
            </a:pPr>
            <a:r>
              <a:rPr lang="en" sz="1800"/>
              <a:t>NATO (North Atlantic Treaty Organization) is another example of a confederacy based on mutual protection.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2"/>
          <p:cNvSpPr txBox="1"/>
          <p:nvPr>
            <p:ph type="title"/>
          </p:nvPr>
        </p:nvSpPr>
        <p:spPr>
          <a:xfrm>
            <a:off x="0" y="99400"/>
            <a:ext cx="9032100" cy="13419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2100">
                <a:solidFill>
                  <a:srgbClr val="FF0000"/>
                </a:solidFill>
                <a:latin typeface="Nunito"/>
                <a:ea typeface="Nunito"/>
                <a:cs typeface="Nunito"/>
                <a:sym typeface="Nunito"/>
              </a:rPr>
              <a:t>b. Determine how some forms of government differ in their level of citizen participation particularly authoritarian (autocracy and oligarchy) and democratic. </a:t>
            </a:r>
            <a:endParaRPr/>
          </a:p>
        </p:txBody>
      </p:sp>
      <p:sp>
        <p:nvSpPr>
          <p:cNvPr id="348" name="Google Shape;348;p22"/>
          <p:cNvSpPr txBox="1"/>
          <p:nvPr>
            <p:ph idx="1" type="body"/>
          </p:nvPr>
        </p:nvSpPr>
        <p:spPr>
          <a:xfrm>
            <a:off x="0" y="1441300"/>
            <a:ext cx="8334300" cy="3702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latin typeface="Comic Sans MS"/>
                <a:ea typeface="Comic Sans MS"/>
                <a:cs typeface="Comic Sans MS"/>
                <a:sym typeface="Comic Sans MS"/>
              </a:rPr>
              <a:t>As previously stated, governments differ greatly. Governments also differ in terms of how they allow </a:t>
            </a:r>
            <a:r>
              <a:rPr lang="en" sz="1400">
                <a:latin typeface="Comic Sans MS"/>
                <a:ea typeface="Comic Sans MS"/>
                <a:cs typeface="Comic Sans MS"/>
                <a:sym typeface="Comic Sans MS"/>
              </a:rPr>
              <a:t>their</a:t>
            </a:r>
            <a:r>
              <a:rPr lang="en" sz="1400">
                <a:latin typeface="Comic Sans MS"/>
                <a:ea typeface="Comic Sans MS"/>
                <a:cs typeface="Comic Sans MS"/>
                <a:sym typeface="Comic Sans MS"/>
              </a:rPr>
              <a:t> citizens to participate in their respective governments. </a:t>
            </a:r>
            <a:endParaRPr sz="1400">
              <a:latin typeface="Comic Sans MS"/>
              <a:ea typeface="Comic Sans MS"/>
              <a:cs typeface="Comic Sans MS"/>
              <a:sym typeface="Comic Sans MS"/>
            </a:endParaRPr>
          </a:p>
          <a:p>
            <a:pPr indent="0" lvl="0" marL="0" rtl="0" algn="l">
              <a:spcBef>
                <a:spcPts val="1200"/>
              </a:spcBef>
              <a:spcAft>
                <a:spcPts val="0"/>
              </a:spcAft>
              <a:buNone/>
            </a:pPr>
            <a:r>
              <a:rPr lang="en" sz="1400">
                <a:latin typeface="Comic Sans MS"/>
                <a:ea typeface="Comic Sans MS"/>
                <a:cs typeface="Comic Sans MS"/>
                <a:sym typeface="Comic Sans MS"/>
              </a:rPr>
              <a:t>Let’s start with some </a:t>
            </a:r>
            <a:r>
              <a:rPr lang="en" sz="1400">
                <a:latin typeface="Comic Sans MS"/>
                <a:ea typeface="Comic Sans MS"/>
                <a:cs typeface="Comic Sans MS"/>
                <a:sym typeface="Comic Sans MS"/>
              </a:rPr>
              <a:t>definitions</a:t>
            </a:r>
            <a:r>
              <a:rPr lang="en" sz="1400">
                <a:latin typeface="Comic Sans MS"/>
                <a:ea typeface="Comic Sans MS"/>
                <a:cs typeface="Comic Sans MS"/>
                <a:sym typeface="Comic Sans MS"/>
              </a:rPr>
              <a:t>. </a:t>
            </a:r>
            <a:endParaRPr sz="1400">
              <a:latin typeface="Comic Sans MS"/>
              <a:ea typeface="Comic Sans MS"/>
              <a:cs typeface="Comic Sans MS"/>
              <a:sym typeface="Comic Sans MS"/>
            </a:endParaRPr>
          </a:p>
          <a:p>
            <a:pPr indent="0" lvl="0" marL="0" rtl="0" algn="l">
              <a:spcBef>
                <a:spcPts val="1200"/>
              </a:spcBef>
              <a:spcAft>
                <a:spcPts val="0"/>
              </a:spcAft>
              <a:buNone/>
            </a:pPr>
            <a:r>
              <a:rPr b="1" lang="en" sz="1400">
                <a:solidFill>
                  <a:srgbClr val="FF0000"/>
                </a:solidFill>
                <a:latin typeface="Comic Sans MS"/>
                <a:ea typeface="Comic Sans MS"/>
                <a:cs typeface="Comic Sans MS"/>
                <a:sym typeface="Comic Sans MS"/>
              </a:rPr>
              <a:t>Autocracy</a:t>
            </a:r>
            <a:r>
              <a:rPr lang="en" sz="1400">
                <a:latin typeface="Comic Sans MS"/>
                <a:ea typeface="Comic Sans MS"/>
                <a:cs typeface="Comic Sans MS"/>
                <a:sym typeface="Comic Sans MS"/>
              </a:rPr>
              <a:t>- Is a system of government where one person, an Autocrat, holds all the power. </a:t>
            </a:r>
            <a:endParaRPr sz="1400">
              <a:latin typeface="Comic Sans MS"/>
              <a:ea typeface="Comic Sans MS"/>
              <a:cs typeface="Comic Sans MS"/>
              <a:sym typeface="Comic Sans MS"/>
            </a:endParaRPr>
          </a:p>
          <a:p>
            <a:pPr indent="0" lvl="0" marL="0" rtl="0" algn="l">
              <a:spcBef>
                <a:spcPts val="1200"/>
              </a:spcBef>
              <a:spcAft>
                <a:spcPts val="0"/>
              </a:spcAft>
              <a:buNone/>
            </a:pPr>
            <a:r>
              <a:rPr lang="en" sz="1400">
                <a:latin typeface="Comic Sans MS"/>
                <a:ea typeface="Comic Sans MS"/>
                <a:cs typeface="Comic Sans MS"/>
                <a:sym typeface="Comic Sans MS"/>
              </a:rPr>
              <a:t>Example: Vladimir Putin of Russia. </a:t>
            </a:r>
            <a:endParaRPr sz="1400">
              <a:latin typeface="Comic Sans MS"/>
              <a:ea typeface="Comic Sans MS"/>
              <a:cs typeface="Comic Sans MS"/>
              <a:sym typeface="Comic Sans MS"/>
            </a:endParaRPr>
          </a:p>
          <a:p>
            <a:pPr indent="0" lvl="0" marL="0" rtl="0" algn="l">
              <a:spcBef>
                <a:spcPts val="1200"/>
              </a:spcBef>
              <a:spcAft>
                <a:spcPts val="0"/>
              </a:spcAft>
              <a:buNone/>
            </a:pPr>
            <a:r>
              <a:rPr b="1" lang="en" sz="1400">
                <a:solidFill>
                  <a:srgbClr val="FF0000"/>
                </a:solidFill>
                <a:latin typeface="Comic Sans MS"/>
                <a:ea typeface="Comic Sans MS"/>
                <a:cs typeface="Comic Sans MS"/>
                <a:sym typeface="Comic Sans MS"/>
              </a:rPr>
              <a:t>Oligarchy-</a:t>
            </a:r>
            <a:r>
              <a:rPr b="1" lang="en" sz="1400">
                <a:latin typeface="Comic Sans MS"/>
                <a:ea typeface="Comic Sans MS"/>
                <a:cs typeface="Comic Sans MS"/>
                <a:sym typeface="Comic Sans MS"/>
              </a:rPr>
              <a:t> </a:t>
            </a:r>
            <a:r>
              <a:rPr lang="en" sz="1400">
                <a:latin typeface="Comic Sans MS"/>
                <a:ea typeface="Comic Sans MS"/>
                <a:cs typeface="Comic Sans MS"/>
                <a:sym typeface="Comic Sans MS"/>
              </a:rPr>
              <a:t>Is a system of government where a small group of individuals holds all the power. </a:t>
            </a:r>
            <a:endParaRPr sz="1400">
              <a:latin typeface="Comic Sans MS"/>
              <a:ea typeface="Comic Sans MS"/>
              <a:cs typeface="Comic Sans MS"/>
              <a:sym typeface="Comic Sans MS"/>
            </a:endParaRPr>
          </a:p>
          <a:p>
            <a:pPr indent="0" lvl="0" marL="0" rtl="0" algn="l">
              <a:spcBef>
                <a:spcPts val="1200"/>
              </a:spcBef>
              <a:spcAft>
                <a:spcPts val="0"/>
              </a:spcAft>
              <a:buNone/>
            </a:pPr>
            <a:r>
              <a:rPr lang="en" sz="1400">
                <a:latin typeface="Comic Sans MS"/>
                <a:ea typeface="Comic Sans MS"/>
                <a:cs typeface="Comic Sans MS"/>
                <a:sym typeface="Comic Sans MS"/>
              </a:rPr>
              <a:t>Example: The </a:t>
            </a:r>
            <a:r>
              <a:rPr lang="en" sz="1400">
                <a:latin typeface="Comic Sans MS"/>
                <a:ea typeface="Comic Sans MS"/>
                <a:cs typeface="Comic Sans MS"/>
                <a:sym typeface="Comic Sans MS"/>
              </a:rPr>
              <a:t>religious</a:t>
            </a:r>
            <a:r>
              <a:rPr lang="en" sz="1400">
                <a:latin typeface="Comic Sans MS"/>
                <a:ea typeface="Comic Sans MS"/>
                <a:cs typeface="Comic Sans MS"/>
                <a:sym typeface="Comic Sans MS"/>
              </a:rPr>
              <a:t> leader(s) of Iran. </a:t>
            </a:r>
            <a:endParaRPr sz="1400">
              <a:latin typeface="Comic Sans MS"/>
              <a:ea typeface="Comic Sans MS"/>
              <a:cs typeface="Comic Sans MS"/>
              <a:sym typeface="Comic Sans MS"/>
            </a:endParaRPr>
          </a:p>
          <a:p>
            <a:pPr indent="0" lvl="0" marL="0" rtl="0" algn="l">
              <a:spcBef>
                <a:spcPts val="1200"/>
              </a:spcBef>
              <a:spcAft>
                <a:spcPts val="0"/>
              </a:spcAft>
              <a:buNone/>
            </a:pPr>
            <a:r>
              <a:rPr b="1" lang="en" sz="1400">
                <a:solidFill>
                  <a:srgbClr val="FF0000"/>
                </a:solidFill>
                <a:latin typeface="Comic Sans MS"/>
                <a:ea typeface="Comic Sans MS"/>
                <a:cs typeface="Comic Sans MS"/>
                <a:sym typeface="Comic Sans MS"/>
              </a:rPr>
              <a:t>Democracy- </a:t>
            </a:r>
            <a:r>
              <a:rPr lang="en" sz="1400">
                <a:solidFill>
                  <a:srgbClr val="040C28"/>
                </a:solidFill>
                <a:latin typeface="Comic Sans MS"/>
                <a:ea typeface="Comic Sans MS"/>
                <a:cs typeface="Comic Sans MS"/>
                <a:sym typeface="Comic Sans MS"/>
              </a:rPr>
              <a:t>Is a system of government where power is vested with the citizens of the country. Using their power as citizens , they elect other people to govern them. </a:t>
            </a:r>
            <a:endParaRPr sz="1400">
              <a:solidFill>
                <a:srgbClr val="040C28"/>
              </a:solidFill>
              <a:latin typeface="Comic Sans MS"/>
              <a:ea typeface="Comic Sans MS"/>
              <a:cs typeface="Comic Sans MS"/>
              <a:sym typeface="Comic Sans MS"/>
            </a:endParaRPr>
          </a:p>
          <a:p>
            <a:pPr indent="0" lvl="0" marL="0" rtl="0" algn="l">
              <a:spcBef>
                <a:spcPts val="1200"/>
              </a:spcBef>
              <a:spcAft>
                <a:spcPts val="1200"/>
              </a:spcAft>
              <a:buNone/>
            </a:pPr>
            <a:r>
              <a:rPr lang="en" sz="1400">
                <a:solidFill>
                  <a:srgbClr val="040C28"/>
                </a:solidFill>
                <a:latin typeface="Comic Sans MS"/>
                <a:ea typeface="Comic Sans MS"/>
                <a:cs typeface="Comic Sans MS"/>
                <a:sym typeface="Comic Sans MS"/>
              </a:rPr>
              <a:t>Example: The </a:t>
            </a:r>
            <a:r>
              <a:rPr lang="en" sz="1400">
                <a:solidFill>
                  <a:srgbClr val="040C28"/>
                </a:solidFill>
                <a:latin typeface="Comic Sans MS"/>
                <a:ea typeface="Comic Sans MS"/>
                <a:cs typeface="Comic Sans MS"/>
                <a:sym typeface="Comic Sans MS"/>
              </a:rPr>
              <a:t>elected</a:t>
            </a:r>
            <a:r>
              <a:rPr lang="en" sz="1400">
                <a:solidFill>
                  <a:srgbClr val="040C28"/>
                </a:solidFill>
                <a:latin typeface="Comic Sans MS"/>
                <a:ea typeface="Comic Sans MS"/>
                <a:cs typeface="Comic Sans MS"/>
                <a:sym typeface="Comic Sans MS"/>
              </a:rPr>
              <a:t> president, senators, and representatives of the U.S. government. </a:t>
            </a:r>
            <a:endParaRPr sz="1400">
              <a:solidFill>
                <a:srgbClr val="040C28"/>
              </a:solidFill>
              <a:latin typeface="Comic Sans MS"/>
              <a:ea typeface="Comic Sans MS"/>
              <a:cs typeface="Comic Sans MS"/>
              <a:sym typeface="Comic Sans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3"/>
          <p:cNvSpPr txBox="1"/>
          <p:nvPr>
            <p:ph type="title"/>
          </p:nvPr>
        </p:nvSpPr>
        <p:spPr>
          <a:xfrm>
            <a:off x="0" y="99400"/>
            <a:ext cx="9032100" cy="1088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52358"/>
              <a:buFont typeface="Arial"/>
              <a:buNone/>
            </a:pPr>
            <a:r>
              <a:rPr lang="en" sz="2100">
                <a:solidFill>
                  <a:srgbClr val="FF0000"/>
                </a:solidFill>
                <a:latin typeface="Nunito"/>
                <a:ea typeface="Nunito"/>
                <a:cs typeface="Nunito"/>
                <a:sym typeface="Nunito"/>
              </a:rPr>
              <a:t>b. Determine how some forms of government differ in their level of citizen participation particularly authoritarian (autocracy and oligarchy) and democratic. </a:t>
            </a:r>
            <a:endParaRPr/>
          </a:p>
        </p:txBody>
      </p:sp>
      <p:sp>
        <p:nvSpPr>
          <p:cNvPr id="354" name="Google Shape;354;p23"/>
          <p:cNvSpPr txBox="1"/>
          <p:nvPr>
            <p:ph idx="1" type="body"/>
          </p:nvPr>
        </p:nvSpPr>
        <p:spPr>
          <a:xfrm>
            <a:off x="0" y="1188100"/>
            <a:ext cx="9032100" cy="3955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latin typeface="Comic Sans MS"/>
                <a:ea typeface="Comic Sans MS"/>
                <a:cs typeface="Comic Sans MS"/>
                <a:sym typeface="Comic Sans MS"/>
              </a:rPr>
              <a:t>Other forms of government to consider</a:t>
            </a:r>
            <a:endParaRPr sz="1400">
              <a:latin typeface="Comic Sans MS"/>
              <a:ea typeface="Comic Sans MS"/>
              <a:cs typeface="Comic Sans MS"/>
              <a:sym typeface="Comic Sans MS"/>
            </a:endParaRPr>
          </a:p>
          <a:p>
            <a:pPr indent="0" lvl="0" marL="0" rtl="0" algn="l">
              <a:spcBef>
                <a:spcPts val="1200"/>
              </a:spcBef>
              <a:spcAft>
                <a:spcPts val="0"/>
              </a:spcAft>
              <a:buNone/>
            </a:pPr>
            <a:r>
              <a:rPr b="1" lang="en" sz="1400">
                <a:solidFill>
                  <a:srgbClr val="FF0000"/>
                </a:solidFill>
                <a:latin typeface="Comic Sans MS"/>
                <a:ea typeface="Comic Sans MS"/>
                <a:cs typeface="Comic Sans MS"/>
                <a:sym typeface="Comic Sans MS"/>
              </a:rPr>
              <a:t>Monarchy</a:t>
            </a:r>
            <a:r>
              <a:rPr lang="en" sz="1400">
                <a:latin typeface="Comic Sans MS"/>
                <a:ea typeface="Comic Sans MS"/>
                <a:cs typeface="Comic Sans MS"/>
                <a:sym typeface="Comic Sans MS"/>
              </a:rPr>
              <a:t>- Rule by a King or a Queen. Example: Saudi Arabia. (Monarchies could be considered </a:t>
            </a:r>
            <a:r>
              <a:rPr lang="en" sz="1400">
                <a:latin typeface="Comic Sans MS"/>
                <a:ea typeface="Comic Sans MS"/>
                <a:cs typeface="Comic Sans MS"/>
                <a:sym typeface="Comic Sans MS"/>
              </a:rPr>
              <a:t>as an</a:t>
            </a:r>
            <a:r>
              <a:rPr lang="en" sz="1400">
                <a:latin typeface="Comic Sans MS"/>
                <a:ea typeface="Comic Sans MS"/>
                <a:cs typeface="Comic Sans MS"/>
                <a:sym typeface="Comic Sans MS"/>
              </a:rPr>
              <a:t> Autocratic form of government). </a:t>
            </a:r>
            <a:endParaRPr sz="1400">
              <a:latin typeface="Comic Sans MS"/>
              <a:ea typeface="Comic Sans MS"/>
              <a:cs typeface="Comic Sans MS"/>
              <a:sym typeface="Comic Sans MS"/>
            </a:endParaRPr>
          </a:p>
          <a:p>
            <a:pPr indent="0" lvl="0" marL="0" rtl="0" algn="l">
              <a:spcBef>
                <a:spcPts val="1200"/>
              </a:spcBef>
              <a:spcAft>
                <a:spcPts val="0"/>
              </a:spcAft>
              <a:buNone/>
            </a:pPr>
            <a:r>
              <a:rPr b="1" lang="en" sz="1400">
                <a:solidFill>
                  <a:srgbClr val="FF0000"/>
                </a:solidFill>
                <a:latin typeface="Comic Sans MS"/>
                <a:ea typeface="Comic Sans MS"/>
                <a:cs typeface="Comic Sans MS"/>
                <a:sym typeface="Comic Sans MS"/>
              </a:rPr>
              <a:t>Theocracy</a:t>
            </a:r>
            <a:r>
              <a:rPr b="1" lang="en" sz="1400">
                <a:solidFill>
                  <a:srgbClr val="FF0000"/>
                </a:solidFill>
                <a:latin typeface="Comic Sans MS"/>
                <a:ea typeface="Comic Sans MS"/>
                <a:cs typeface="Comic Sans MS"/>
                <a:sym typeface="Comic Sans MS"/>
              </a:rPr>
              <a:t>-</a:t>
            </a:r>
            <a:r>
              <a:rPr b="1" lang="en" sz="1400">
                <a:latin typeface="Comic Sans MS"/>
                <a:ea typeface="Comic Sans MS"/>
                <a:cs typeface="Comic Sans MS"/>
                <a:sym typeface="Comic Sans MS"/>
              </a:rPr>
              <a:t> </a:t>
            </a:r>
            <a:r>
              <a:rPr lang="en" sz="1400">
                <a:latin typeface="Comic Sans MS"/>
                <a:ea typeface="Comic Sans MS"/>
                <a:cs typeface="Comic Sans MS"/>
                <a:sym typeface="Comic Sans MS"/>
              </a:rPr>
              <a:t>Rule by </a:t>
            </a:r>
            <a:r>
              <a:rPr lang="en" sz="1400">
                <a:latin typeface="Comic Sans MS"/>
                <a:ea typeface="Comic Sans MS"/>
                <a:cs typeface="Comic Sans MS"/>
                <a:sym typeface="Comic Sans MS"/>
              </a:rPr>
              <a:t>religious</a:t>
            </a:r>
            <a:r>
              <a:rPr lang="en" sz="1400">
                <a:latin typeface="Comic Sans MS"/>
                <a:ea typeface="Comic Sans MS"/>
                <a:cs typeface="Comic Sans MS"/>
                <a:sym typeface="Comic Sans MS"/>
              </a:rPr>
              <a:t> leader. In the case of Iran, the Ayatollah holds political power along with other Shiite </a:t>
            </a:r>
            <a:r>
              <a:rPr lang="en" sz="1400">
                <a:latin typeface="Comic Sans MS"/>
                <a:ea typeface="Comic Sans MS"/>
                <a:cs typeface="Comic Sans MS"/>
                <a:sym typeface="Comic Sans MS"/>
              </a:rPr>
              <a:t>religious</a:t>
            </a:r>
            <a:r>
              <a:rPr lang="en" sz="1400">
                <a:latin typeface="Comic Sans MS"/>
                <a:ea typeface="Comic Sans MS"/>
                <a:cs typeface="Comic Sans MS"/>
                <a:sym typeface="Comic Sans MS"/>
              </a:rPr>
              <a:t> leaders that advise him. (Theocracies are usually considered to be Oligarchies because of the need to involve the existing </a:t>
            </a:r>
            <a:r>
              <a:rPr lang="en" sz="1400">
                <a:latin typeface="Comic Sans MS"/>
                <a:ea typeface="Comic Sans MS"/>
                <a:cs typeface="Comic Sans MS"/>
                <a:sym typeface="Comic Sans MS"/>
              </a:rPr>
              <a:t>religious</a:t>
            </a:r>
            <a:r>
              <a:rPr lang="en" sz="1400">
                <a:latin typeface="Comic Sans MS"/>
                <a:ea typeface="Comic Sans MS"/>
                <a:cs typeface="Comic Sans MS"/>
                <a:sym typeface="Comic Sans MS"/>
              </a:rPr>
              <a:t> establishment).</a:t>
            </a:r>
            <a:endParaRPr sz="1400">
              <a:latin typeface="Comic Sans MS"/>
              <a:ea typeface="Comic Sans MS"/>
              <a:cs typeface="Comic Sans MS"/>
              <a:sym typeface="Comic Sans MS"/>
            </a:endParaRPr>
          </a:p>
          <a:p>
            <a:pPr indent="0" lvl="0" marL="0" rtl="0" algn="l">
              <a:spcBef>
                <a:spcPts val="1200"/>
              </a:spcBef>
              <a:spcAft>
                <a:spcPts val="1200"/>
              </a:spcAft>
              <a:buNone/>
            </a:pPr>
            <a:r>
              <a:rPr lang="en" sz="1400">
                <a:solidFill>
                  <a:srgbClr val="040C28"/>
                </a:solidFill>
                <a:latin typeface="Comic Sans MS"/>
                <a:ea typeface="Comic Sans MS"/>
                <a:cs typeface="Comic Sans MS"/>
                <a:sym typeface="Comic Sans MS"/>
              </a:rPr>
              <a:t>Monarch: Crown Prince Salman 							Theocrat: Ayatollah ali Khamenei						Theocrat </a:t>
            </a:r>
            <a:endParaRPr sz="1400">
              <a:solidFill>
                <a:srgbClr val="040C28"/>
              </a:solidFill>
              <a:latin typeface="Comic Sans MS"/>
              <a:ea typeface="Comic Sans MS"/>
              <a:cs typeface="Comic Sans MS"/>
              <a:sym typeface="Comic Sans MS"/>
            </a:endParaRPr>
          </a:p>
        </p:txBody>
      </p:sp>
      <p:pic>
        <p:nvPicPr>
          <p:cNvPr id="355" name="Google Shape;355;p23" title="download-3.jpg"/>
          <p:cNvPicPr preferRelativeResize="0"/>
          <p:nvPr/>
        </p:nvPicPr>
        <p:blipFill>
          <a:blip r:embed="rId3">
            <a:alphaModFix/>
          </a:blip>
          <a:stretch>
            <a:fillRect/>
          </a:stretch>
        </p:blipFill>
        <p:spPr>
          <a:xfrm>
            <a:off x="5625" y="3471575"/>
            <a:ext cx="2631325" cy="1600200"/>
          </a:xfrm>
          <a:prstGeom prst="rect">
            <a:avLst/>
          </a:prstGeom>
          <a:noFill/>
          <a:ln>
            <a:noFill/>
          </a:ln>
        </p:spPr>
      </p:pic>
      <p:pic>
        <p:nvPicPr>
          <p:cNvPr id="356" name="Google Shape;356;p23" title="download-4.jpg"/>
          <p:cNvPicPr preferRelativeResize="0"/>
          <p:nvPr/>
        </p:nvPicPr>
        <p:blipFill>
          <a:blip r:embed="rId4">
            <a:alphaModFix/>
          </a:blip>
          <a:stretch>
            <a:fillRect/>
          </a:stretch>
        </p:blipFill>
        <p:spPr>
          <a:xfrm>
            <a:off x="5607150" y="3416125"/>
            <a:ext cx="3057100" cy="1600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4"/>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52358"/>
              <a:buFont typeface="Arial"/>
              <a:buNone/>
            </a:pPr>
            <a:r>
              <a:rPr lang="en" sz="2100">
                <a:solidFill>
                  <a:srgbClr val="FF0000"/>
                </a:solidFill>
                <a:latin typeface="Nunito"/>
                <a:ea typeface="Nunito"/>
                <a:cs typeface="Nunito"/>
                <a:sym typeface="Nunito"/>
              </a:rPr>
              <a:t>c. Determine how the role of the executive differs in presidential and parliamentary systems of governments. </a:t>
            </a:r>
            <a:endParaRPr/>
          </a:p>
        </p:txBody>
      </p:sp>
      <p:sp>
        <p:nvSpPr>
          <p:cNvPr id="362" name="Google Shape;362;p24"/>
          <p:cNvSpPr txBox="1"/>
          <p:nvPr>
            <p:ph idx="1" type="body"/>
          </p:nvPr>
        </p:nvSpPr>
        <p:spPr>
          <a:xfrm>
            <a:off x="0" y="1434375"/>
            <a:ext cx="9429000" cy="3955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600">
                <a:latin typeface="Comic Sans MS"/>
                <a:ea typeface="Comic Sans MS"/>
                <a:cs typeface="Comic Sans MS"/>
                <a:sym typeface="Comic Sans MS"/>
              </a:rPr>
              <a:t>Presidential and Parliamentary systems of government generally tend to be Democratic in nature. Their roles are similar;yet, they are different. </a:t>
            </a:r>
            <a:endParaRPr sz="1600">
              <a:latin typeface="Comic Sans MS"/>
              <a:ea typeface="Comic Sans MS"/>
              <a:cs typeface="Comic Sans MS"/>
              <a:sym typeface="Comic Sans MS"/>
            </a:endParaRPr>
          </a:p>
          <a:p>
            <a:pPr indent="0" lvl="0" marL="0" rtl="0" algn="l">
              <a:spcBef>
                <a:spcPts val="1200"/>
              </a:spcBef>
              <a:spcAft>
                <a:spcPts val="1200"/>
              </a:spcAft>
              <a:buNone/>
            </a:pPr>
            <a:r>
              <a:t/>
            </a:r>
            <a:endParaRPr/>
          </a:p>
        </p:txBody>
      </p:sp>
      <p:graphicFrame>
        <p:nvGraphicFramePr>
          <p:cNvPr id="363" name="Google Shape;363;p24"/>
          <p:cNvGraphicFramePr/>
          <p:nvPr/>
        </p:nvGraphicFramePr>
        <p:xfrm>
          <a:off x="0" y="2459900"/>
          <a:ext cx="3000000" cy="3000000"/>
        </p:xfrm>
        <a:graphic>
          <a:graphicData uri="http://schemas.openxmlformats.org/drawingml/2006/table">
            <a:tbl>
              <a:tblPr>
                <a:noFill/>
                <a:tableStyleId>{D6CBE089-55F0-4021-88CD-948A8FF3AB0E}</a:tableStyleId>
              </a:tblPr>
              <a:tblGrid>
                <a:gridCol w="4033375"/>
              </a:tblGrid>
              <a:tr h="449850">
                <a:tc>
                  <a:txBody>
                    <a:bodyPr/>
                    <a:lstStyle/>
                    <a:p>
                      <a:pPr indent="0" lvl="0" marL="0" rtl="0" algn="ctr">
                        <a:spcBef>
                          <a:spcPts val="0"/>
                        </a:spcBef>
                        <a:spcAft>
                          <a:spcPts val="0"/>
                        </a:spcAft>
                        <a:buNone/>
                      </a:pPr>
                      <a:r>
                        <a:rPr b="1" lang="en">
                          <a:solidFill>
                            <a:srgbClr val="FF0000"/>
                          </a:solidFill>
                        </a:rPr>
                        <a:t>Role of the Executive in a Presidential System </a:t>
                      </a:r>
                      <a:endParaRPr b="1">
                        <a:solidFill>
                          <a:srgbClr val="FF0000"/>
                        </a:solidFill>
                      </a:endParaRPr>
                    </a:p>
                  </a:txBody>
                  <a:tcPr marT="91425" marB="91425" marR="91425" marL="91425"/>
                </a:tc>
              </a:tr>
              <a:tr h="1981750">
                <a:tc>
                  <a:txBody>
                    <a:bodyPr/>
                    <a:lstStyle/>
                    <a:p>
                      <a:pPr indent="0" lvl="0" marL="0" rtl="0" algn="l">
                        <a:spcBef>
                          <a:spcPts val="0"/>
                        </a:spcBef>
                        <a:spcAft>
                          <a:spcPts val="0"/>
                        </a:spcAft>
                        <a:buNone/>
                      </a:pPr>
                      <a:r>
                        <a:rPr lang="en" sz="1700">
                          <a:latin typeface="Comic Sans MS"/>
                          <a:ea typeface="Comic Sans MS"/>
                          <a:cs typeface="Comic Sans MS"/>
                          <a:sym typeface="Comic Sans MS"/>
                        </a:rPr>
                        <a:t>The </a:t>
                      </a:r>
                      <a:r>
                        <a:rPr b="1" lang="en" sz="1700" u="sng">
                          <a:latin typeface="Comic Sans MS"/>
                          <a:ea typeface="Comic Sans MS"/>
                          <a:cs typeface="Comic Sans MS"/>
                          <a:sym typeface="Comic Sans MS"/>
                        </a:rPr>
                        <a:t>President </a:t>
                      </a:r>
                      <a:r>
                        <a:rPr lang="en" sz="1700">
                          <a:latin typeface="Comic Sans MS"/>
                          <a:ea typeface="Comic Sans MS"/>
                          <a:cs typeface="Comic Sans MS"/>
                          <a:sym typeface="Comic Sans MS"/>
                        </a:rPr>
                        <a:t>functions as the chief executive officer of a nation. He or she has broad powers, but they are primarily concerned with enforcing all laws passed by the legislative branch of government. </a:t>
                      </a:r>
                      <a:endParaRPr sz="1700">
                        <a:latin typeface="Comic Sans MS"/>
                        <a:ea typeface="Comic Sans MS"/>
                        <a:cs typeface="Comic Sans MS"/>
                        <a:sym typeface="Comic Sans MS"/>
                      </a:endParaRPr>
                    </a:p>
                  </a:txBody>
                  <a:tcPr marT="91425" marB="91425" marR="91425" marL="91425"/>
                </a:tc>
              </a:tr>
            </a:tbl>
          </a:graphicData>
        </a:graphic>
      </p:graphicFrame>
      <p:graphicFrame>
        <p:nvGraphicFramePr>
          <p:cNvPr id="364" name="Google Shape;364;p24"/>
          <p:cNvGraphicFramePr/>
          <p:nvPr/>
        </p:nvGraphicFramePr>
        <p:xfrm>
          <a:off x="4663075" y="2419988"/>
          <a:ext cx="3000000" cy="3000000"/>
        </p:xfrm>
        <a:graphic>
          <a:graphicData uri="http://schemas.openxmlformats.org/drawingml/2006/table">
            <a:tbl>
              <a:tblPr>
                <a:noFill/>
                <a:tableStyleId>{D6CBE089-55F0-4021-88CD-948A8FF3AB0E}</a:tableStyleId>
              </a:tblPr>
              <a:tblGrid>
                <a:gridCol w="4413625"/>
              </a:tblGrid>
              <a:tr h="552225">
                <a:tc>
                  <a:txBody>
                    <a:bodyPr/>
                    <a:lstStyle/>
                    <a:p>
                      <a:pPr indent="0" lvl="0" marL="0" rtl="0" algn="ctr">
                        <a:spcBef>
                          <a:spcPts val="0"/>
                        </a:spcBef>
                        <a:spcAft>
                          <a:spcPts val="0"/>
                        </a:spcAft>
                        <a:buNone/>
                      </a:pPr>
                      <a:r>
                        <a:rPr b="1" lang="en" sz="1500">
                          <a:solidFill>
                            <a:srgbClr val="FF0000"/>
                          </a:solidFill>
                        </a:rPr>
                        <a:t>Role of the Executive in a Parliamentary System</a:t>
                      </a:r>
                      <a:r>
                        <a:rPr b="1" lang="en">
                          <a:solidFill>
                            <a:srgbClr val="FF0000"/>
                          </a:solidFill>
                        </a:rPr>
                        <a:t> </a:t>
                      </a:r>
                      <a:endParaRPr b="1">
                        <a:solidFill>
                          <a:srgbClr val="FF0000"/>
                        </a:solidFill>
                      </a:endParaRPr>
                    </a:p>
                  </a:txBody>
                  <a:tcPr marT="91425" marB="91425" marR="91425" marL="91425"/>
                </a:tc>
              </a:tr>
              <a:tr h="2039075">
                <a:tc>
                  <a:txBody>
                    <a:bodyPr/>
                    <a:lstStyle/>
                    <a:p>
                      <a:pPr indent="0" lvl="0" marL="0" rtl="0" algn="l">
                        <a:spcBef>
                          <a:spcPts val="0"/>
                        </a:spcBef>
                        <a:spcAft>
                          <a:spcPts val="0"/>
                        </a:spcAft>
                        <a:buNone/>
                      </a:pPr>
                      <a:r>
                        <a:rPr lang="en" sz="1600">
                          <a:latin typeface="Comic Sans MS"/>
                          <a:ea typeface="Comic Sans MS"/>
                          <a:cs typeface="Comic Sans MS"/>
                          <a:sym typeface="Comic Sans MS"/>
                        </a:rPr>
                        <a:t>The Parliament is a </a:t>
                      </a:r>
                      <a:r>
                        <a:rPr lang="en" sz="1600">
                          <a:latin typeface="Comic Sans MS"/>
                          <a:ea typeface="Comic Sans MS"/>
                          <a:cs typeface="Comic Sans MS"/>
                          <a:sym typeface="Comic Sans MS"/>
                        </a:rPr>
                        <a:t>legislative</a:t>
                      </a:r>
                      <a:r>
                        <a:rPr lang="en" sz="1600">
                          <a:latin typeface="Comic Sans MS"/>
                          <a:ea typeface="Comic Sans MS"/>
                          <a:cs typeface="Comic Sans MS"/>
                          <a:sym typeface="Comic Sans MS"/>
                        </a:rPr>
                        <a:t> body that is made up of several political parties. Generally, the majority party elects a Prime Minister. </a:t>
                      </a:r>
                      <a:endParaRPr sz="1600">
                        <a:latin typeface="Comic Sans MS"/>
                        <a:ea typeface="Comic Sans MS"/>
                        <a:cs typeface="Comic Sans MS"/>
                        <a:sym typeface="Comic Sans MS"/>
                      </a:endParaRPr>
                    </a:p>
                    <a:p>
                      <a:pPr indent="0" lvl="0" marL="0" rtl="0" algn="l">
                        <a:spcBef>
                          <a:spcPts val="0"/>
                        </a:spcBef>
                        <a:spcAft>
                          <a:spcPts val="0"/>
                        </a:spcAft>
                        <a:buNone/>
                      </a:pPr>
                      <a:r>
                        <a:rPr lang="en" sz="1600">
                          <a:latin typeface="Comic Sans MS"/>
                          <a:ea typeface="Comic Sans MS"/>
                          <a:cs typeface="Comic Sans MS"/>
                          <a:sym typeface="Comic Sans MS"/>
                        </a:rPr>
                        <a:t>This elected </a:t>
                      </a:r>
                      <a:r>
                        <a:rPr b="1" lang="en" sz="1600" u="sng">
                          <a:latin typeface="Comic Sans MS"/>
                          <a:ea typeface="Comic Sans MS"/>
                          <a:cs typeface="Comic Sans MS"/>
                          <a:sym typeface="Comic Sans MS"/>
                        </a:rPr>
                        <a:t>Prime Minister </a:t>
                      </a:r>
                      <a:r>
                        <a:rPr lang="en" sz="1600">
                          <a:latin typeface="Comic Sans MS"/>
                          <a:ea typeface="Comic Sans MS"/>
                          <a:cs typeface="Comic Sans MS"/>
                          <a:sym typeface="Comic Sans MS"/>
                        </a:rPr>
                        <a:t>is answerable to Parliament and functions as the chief executive with powers given to him by Parliament. </a:t>
                      </a:r>
                      <a:endParaRPr sz="1600">
                        <a:latin typeface="Comic Sans MS"/>
                        <a:ea typeface="Comic Sans MS"/>
                        <a:cs typeface="Comic Sans MS"/>
                        <a:sym typeface="Comic Sans MS"/>
                      </a:endParaRPr>
                    </a:p>
                  </a:txBody>
                  <a:tcPr marT="91425" marB="91425" marR="91425" marL="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368" name="Shape 368"/>
        <p:cNvGrpSpPr/>
        <p:nvPr/>
      </p:nvGrpSpPr>
      <p:grpSpPr>
        <a:xfrm>
          <a:off x="0" y="0"/>
          <a:ext cx="0" cy="0"/>
          <a:chOff x="0" y="0"/>
          <a:chExt cx="0" cy="0"/>
        </a:xfrm>
      </p:grpSpPr>
      <p:sp>
        <p:nvSpPr>
          <p:cNvPr id="369" name="Google Shape;369;p2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2100">
                <a:solidFill>
                  <a:srgbClr val="FF0000"/>
                </a:solidFill>
                <a:latin typeface="Nunito"/>
                <a:ea typeface="Nunito"/>
                <a:cs typeface="Nunito"/>
                <a:sym typeface="Nunito"/>
              </a:rPr>
              <a:t>d. Differentiate between a direct democracy, representative democracy, and/or a republic. </a:t>
            </a:r>
            <a:endParaRPr/>
          </a:p>
        </p:txBody>
      </p:sp>
      <p:sp>
        <p:nvSpPr>
          <p:cNvPr id="370" name="Google Shape;370;p25"/>
          <p:cNvSpPr txBox="1"/>
          <p:nvPr>
            <p:ph idx="1" type="body"/>
          </p:nvPr>
        </p:nvSpPr>
        <p:spPr>
          <a:xfrm>
            <a:off x="170325" y="1730200"/>
            <a:ext cx="8973600" cy="3832500"/>
          </a:xfrm>
          <a:prstGeom prst="rect">
            <a:avLst/>
          </a:prstGeom>
          <a:solidFill>
            <a:srgbClr val="93C47D"/>
          </a:solidFill>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1800">
                <a:solidFill>
                  <a:srgbClr val="FF0000"/>
                </a:solidFill>
                <a:latin typeface="Comic Sans MS"/>
                <a:ea typeface="Comic Sans MS"/>
                <a:cs typeface="Comic Sans MS"/>
                <a:sym typeface="Comic Sans MS"/>
              </a:rPr>
              <a:t>D</a:t>
            </a:r>
            <a:r>
              <a:rPr b="1" lang="en" sz="1800">
                <a:solidFill>
                  <a:srgbClr val="FF0000"/>
                </a:solidFill>
                <a:latin typeface="Comic Sans MS"/>
                <a:ea typeface="Comic Sans MS"/>
                <a:cs typeface="Comic Sans MS"/>
                <a:sym typeface="Comic Sans MS"/>
              </a:rPr>
              <a:t>irect democracy</a:t>
            </a:r>
            <a:r>
              <a:rPr b="1" lang="en" sz="1800">
                <a:solidFill>
                  <a:srgbClr val="000000"/>
                </a:solidFill>
                <a:latin typeface="Comic Sans MS"/>
                <a:ea typeface="Comic Sans MS"/>
                <a:cs typeface="Comic Sans MS"/>
                <a:sym typeface="Comic Sans MS"/>
              </a:rPr>
              <a:t>, </a:t>
            </a:r>
            <a:r>
              <a:rPr b="1" lang="en" sz="1800">
                <a:solidFill>
                  <a:srgbClr val="FF0000"/>
                </a:solidFill>
                <a:latin typeface="Comic Sans MS"/>
                <a:ea typeface="Comic Sans MS"/>
                <a:cs typeface="Comic Sans MS"/>
                <a:sym typeface="Comic Sans MS"/>
              </a:rPr>
              <a:t>representative democracy</a:t>
            </a:r>
            <a:r>
              <a:rPr lang="en" sz="1800">
                <a:solidFill>
                  <a:srgbClr val="000000"/>
                </a:solidFill>
                <a:latin typeface="Comic Sans MS"/>
                <a:ea typeface="Comic Sans MS"/>
                <a:cs typeface="Comic Sans MS"/>
                <a:sym typeface="Comic Sans MS"/>
              </a:rPr>
              <a:t>, and/or a </a:t>
            </a:r>
            <a:r>
              <a:rPr b="1" lang="en" sz="1800">
                <a:solidFill>
                  <a:srgbClr val="FF0000"/>
                </a:solidFill>
                <a:latin typeface="Comic Sans MS"/>
                <a:ea typeface="Comic Sans MS"/>
                <a:cs typeface="Comic Sans MS"/>
                <a:sym typeface="Comic Sans MS"/>
              </a:rPr>
              <a:t>republic</a:t>
            </a:r>
            <a:r>
              <a:rPr lang="en" sz="1800">
                <a:solidFill>
                  <a:srgbClr val="000000"/>
                </a:solidFill>
                <a:latin typeface="Comic Sans MS"/>
                <a:ea typeface="Comic Sans MS"/>
                <a:cs typeface="Comic Sans MS"/>
                <a:sym typeface="Comic Sans MS"/>
              </a:rPr>
              <a:t> are terms that may tend to confuse people. For matters of simplicity, these terms refer to how Democracy is applied. </a:t>
            </a:r>
            <a:endParaRPr sz="18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t/>
            </a:r>
            <a:endParaRPr sz="18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sz="1800">
                <a:solidFill>
                  <a:srgbClr val="000000"/>
                </a:solidFill>
                <a:latin typeface="Comic Sans MS"/>
                <a:ea typeface="Comic Sans MS"/>
                <a:cs typeface="Comic Sans MS"/>
                <a:sym typeface="Comic Sans MS"/>
              </a:rPr>
              <a:t>In a </a:t>
            </a:r>
            <a:r>
              <a:rPr b="1" lang="en" sz="1800">
                <a:solidFill>
                  <a:srgbClr val="FF0000"/>
                </a:solidFill>
                <a:latin typeface="Comic Sans MS"/>
                <a:ea typeface="Comic Sans MS"/>
                <a:cs typeface="Comic Sans MS"/>
                <a:sym typeface="Comic Sans MS"/>
              </a:rPr>
              <a:t>Direct Democracy</a:t>
            </a:r>
            <a:r>
              <a:rPr lang="en" sz="1800">
                <a:solidFill>
                  <a:srgbClr val="000000"/>
                </a:solidFill>
                <a:latin typeface="Comic Sans MS"/>
                <a:ea typeface="Comic Sans MS"/>
                <a:cs typeface="Comic Sans MS"/>
                <a:sym typeface="Comic Sans MS"/>
              </a:rPr>
              <a:t>, all citizens have the right to take part in government. In a country with a large population, this is not feasible. </a:t>
            </a:r>
            <a:endParaRPr sz="18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t/>
            </a:r>
            <a:endParaRPr sz="18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rPr lang="en" sz="1800">
                <a:solidFill>
                  <a:srgbClr val="000000"/>
                </a:solidFill>
                <a:latin typeface="Comic Sans MS"/>
                <a:ea typeface="Comic Sans MS"/>
                <a:cs typeface="Comic Sans MS"/>
                <a:sym typeface="Comic Sans MS"/>
              </a:rPr>
              <a:t>In a </a:t>
            </a:r>
            <a:r>
              <a:rPr b="1" lang="en" sz="1800">
                <a:solidFill>
                  <a:srgbClr val="FF0000"/>
                </a:solidFill>
                <a:latin typeface="Comic Sans MS"/>
                <a:ea typeface="Comic Sans MS"/>
                <a:cs typeface="Comic Sans MS"/>
                <a:sym typeface="Comic Sans MS"/>
              </a:rPr>
              <a:t>Representative Democracy</a:t>
            </a:r>
            <a:r>
              <a:rPr b="1" lang="en" sz="1800">
                <a:solidFill>
                  <a:srgbClr val="434343"/>
                </a:solidFill>
                <a:latin typeface="Comic Sans MS"/>
                <a:ea typeface="Comic Sans MS"/>
                <a:cs typeface="Comic Sans MS"/>
                <a:sym typeface="Comic Sans MS"/>
              </a:rPr>
              <a:t>,</a:t>
            </a:r>
            <a:r>
              <a:rPr lang="en" sz="1800">
                <a:solidFill>
                  <a:srgbClr val="040C28"/>
                </a:solidFill>
                <a:latin typeface="Comic Sans MS"/>
                <a:ea typeface="Comic Sans MS"/>
                <a:cs typeface="Comic Sans MS"/>
                <a:sym typeface="Comic Sans MS"/>
              </a:rPr>
              <a:t>citizens  vote for representatives who then vote on policy initiatives; as opposed to direct democracy, a form of democracy in which people vote on policy initiatives directly.</a:t>
            </a:r>
            <a:endParaRPr sz="1800">
              <a:solidFill>
                <a:srgbClr val="040C28"/>
              </a:solidFill>
              <a:latin typeface="Comic Sans MS"/>
              <a:ea typeface="Comic Sans MS"/>
              <a:cs typeface="Comic Sans MS"/>
              <a:sym typeface="Comic Sans MS"/>
            </a:endParaRPr>
          </a:p>
          <a:p>
            <a:pPr indent="0" lvl="0" marL="0" rtl="0" algn="l">
              <a:spcBef>
                <a:spcPts val="0"/>
              </a:spcBef>
              <a:spcAft>
                <a:spcPts val="0"/>
              </a:spcAft>
              <a:buNone/>
            </a:pPr>
            <a:r>
              <a:t/>
            </a:r>
            <a:endParaRPr sz="1800">
              <a:solidFill>
                <a:srgbClr val="040C28"/>
              </a:solidFill>
              <a:latin typeface="Comic Sans MS"/>
              <a:ea typeface="Comic Sans MS"/>
              <a:cs typeface="Comic Sans MS"/>
              <a:sym typeface="Comic Sans MS"/>
            </a:endParaRPr>
          </a:p>
          <a:p>
            <a:pPr indent="0" lvl="0" marL="0" rtl="0" algn="l">
              <a:spcBef>
                <a:spcPts val="0"/>
              </a:spcBef>
              <a:spcAft>
                <a:spcPts val="0"/>
              </a:spcAft>
              <a:buNone/>
            </a:pPr>
            <a:r>
              <a:rPr lang="en" sz="1800">
                <a:solidFill>
                  <a:srgbClr val="000000"/>
                </a:solidFill>
                <a:latin typeface="Comic Sans MS"/>
                <a:ea typeface="Comic Sans MS"/>
                <a:cs typeface="Comic Sans MS"/>
                <a:sym typeface="Comic Sans MS"/>
              </a:rPr>
              <a:t>In a</a:t>
            </a:r>
            <a:r>
              <a:rPr b="1" lang="en" sz="1800">
                <a:solidFill>
                  <a:srgbClr val="000000"/>
                </a:solidFill>
                <a:latin typeface="Comic Sans MS"/>
                <a:ea typeface="Comic Sans MS"/>
                <a:cs typeface="Comic Sans MS"/>
                <a:sym typeface="Comic Sans MS"/>
              </a:rPr>
              <a:t> </a:t>
            </a:r>
            <a:r>
              <a:rPr b="1" lang="en" sz="1800">
                <a:solidFill>
                  <a:srgbClr val="FF0000"/>
                </a:solidFill>
                <a:latin typeface="Comic Sans MS"/>
                <a:ea typeface="Comic Sans MS"/>
                <a:cs typeface="Comic Sans MS"/>
                <a:sym typeface="Comic Sans MS"/>
              </a:rPr>
              <a:t>Republic</a:t>
            </a:r>
            <a:r>
              <a:rPr b="1" lang="en" sz="1800">
                <a:solidFill>
                  <a:srgbClr val="000000"/>
                </a:solidFill>
                <a:latin typeface="Comic Sans MS"/>
                <a:ea typeface="Comic Sans MS"/>
                <a:cs typeface="Comic Sans MS"/>
                <a:sym typeface="Comic Sans MS"/>
              </a:rPr>
              <a:t>, </a:t>
            </a:r>
            <a:r>
              <a:rPr lang="en" sz="1800">
                <a:solidFill>
                  <a:srgbClr val="000000"/>
                </a:solidFill>
                <a:latin typeface="Comic Sans MS"/>
                <a:ea typeface="Comic Sans MS"/>
                <a:cs typeface="Comic Sans MS"/>
                <a:sym typeface="Comic Sans MS"/>
              </a:rPr>
              <a:t>power rests with the people. The people  exercise this power by voting in elections on who they choose to govern them. </a:t>
            </a:r>
            <a:endParaRPr sz="1800">
              <a:solidFill>
                <a:srgbClr val="000000"/>
              </a:solidFill>
              <a:latin typeface="Comic Sans MS"/>
              <a:ea typeface="Comic Sans MS"/>
              <a:cs typeface="Comic Sans MS"/>
              <a:sym typeface="Comic Sans MS"/>
            </a:endParaRPr>
          </a:p>
          <a:p>
            <a:pPr indent="0" lvl="0" marL="0" rtl="0" algn="l">
              <a:spcBef>
                <a:spcPts val="0"/>
              </a:spcBef>
              <a:spcAft>
                <a:spcPts val="0"/>
              </a:spcAft>
              <a:buNone/>
            </a:pPr>
            <a:r>
              <a:t/>
            </a:r>
            <a:endParaRPr sz="210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26"/>
          <p:cNvSpPr txBox="1"/>
          <p:nvPr>
            <p:ph type="title"/>
          </p:nvPr>
        </p:nvSpPr>
        <p:spPr>
          <a:xfrm>
            <a:off x="550575" y="101425"/>
            <a:ext cx="7783800" cy="73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          There are main types of Democracy  </a:t>
            </a:r>
            <a:endParaRPr/>
          </a:p>
        </p:txBody>
      </p:sp>
      <p:sp>
        <p:nvSpPr>
          <p:cNvPr id="376" name="Google Shape;376;p26"/>
          <p:cNvSpPr txBox="1"/>
          <p:nvPr>
            <p:ph idx="1" type="body"/>
          </p:nvPr>
        </p:nvSpPr>
        <p:spPr>
          <a:xfrm>
            <a:off x="0" y="970750"/>
            <a:ext cx="9144000" cy="4100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ctr">
              <a:spcBef>
                <a:spcPts val="1200"/>
              </a:spcBef>
              <a:spcAft>
                <a:spcPts val="1200"/>
              </a:spcAft>
              <a:buNone/>
            </a:pPr>
            <a:r>
              <a:rPr lang="en" sz="3200"/>
              <a:t>Types of Democracy</a:t>
            </a:r>
            <a:endParaRPr sz="3200"/>
          </a:p>
        </p:txBody>
      </p:sp>
      <p:sp>
        <p:nvSpPr>
          <p:cNvPr id="377" name="Google Shape;377;p26"/>
          <p:cNvSpPr/>
          <p:nvPr/>
        </p:nvSpPr>
        <p:spPr>
          <a:xfrm>
            <a:off x="811375" y="3187525"/>
            <a:ext cx="1999200" cy="1883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Direct </a:t>
            </a:r>
            <a:endParaRPr>
              <a:latin typeface="Nunito"/>
              <a:ea typeface="Nunito"/>
              <a:cs typeface="Nunito"/>
              <a:sym typeface="Nunito"/>
            </a:endParaRPr>
          </a:p>
          <a:p>
            <a:pPr indent="0" lvl="0" marL="0" rtl="0" algn="ctr">
              <a:spcBef>
                <a:spcPts val="0"/>
              </a:spcBef>
              <a:spcAft>
                <a:spcPts val="0"/>
              </a:spcAft>
              <a:buNone/>
            </a:pPr>
            <a:r>
              <a:rPr lang="en">
                <a:latin typeface="Nunito"/>
                <a:ea typeface="Nunito"/>
                <a:cs typeface="Nunito"/>
                <a:sym typeface="Nunito"/>
              </a:rPr>
              <a:t>Democracy</a:t>
            </a:r>
            <a:endParaRPr>
              <a:latin typeface="Nunito"/>
              <a:ea typeface="Nunito"/>
              <a:cs typeface="Nunito"/>
              <a:sym typeface="Nunito"/>
            </a:endParaRPr>
          </a:p>
        </p:txBody>
      </p:sp>
      <p:sp>
        <p:nvSpPr>
          <p:cNvPr id="378" name="Google Shape;378;p26"/>
          <p:cNvSpPr txBox="1"/>
          <p:nvPr>
            <p:ph idx="1" type="body"/>
          </p:nvPr>
        </p:nvSpPr>
        <p:spPr>
          <a:xfrm>
            <a:off x="0" y="2158825"/>
            <a:ext cx="9144000" cy="2984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sz="3200"/>
          </a:p>
        </p:txBody>
      </p:sp>
      <p:sp>
        <p:nvSpPr>
          <p:cNvPr id="379" name="Google Shape;379;p26"/>
          <p:cNvSpPr/>
          <p:nvPr/>
        </p:nvSpPr>
        <p:spPr>
          <a:xfrm>
            <a:off x="3810675" y="3187525"/>
            <a:ext cx="1999200" cy="1883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Republic </a:t>
            </a:r>
            <a:endParaRPr>
              <a:latin typeface="Nunito"/>
              <a:ea typeface="Nunito"/>
              <a:cs typeface="Nunito"/>
              <a:sym typeface="Nunito"/>
            </a:endParaRPr>
          </a:p>
        </p:txBody>
      </p:sp>
      <p:sp>
        <p:nvSpPr>
          <p:cNvPr id="380" name="Google Shape;380;p26"/>
          <p:cNvSpPr/>
          <p:nvPr/>
        </p:nvSpPr>
        <p:spPr>
          <a:xfrm>
            <a:off x="6578075" y="3260125"/>
            <a:ext cx="1999200" cy="1695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Representative</a:t>
            </a:r>
            <a:r>
              <a:rPr lang="en">
                <a:latin typeface="Nunito"/>
                <a:ea typeface="Nunito"/>
                <a:cs typeface="Nunito"/>
                <a:sym typeface="Nunito"/>
              </a:rPr>
              <a:t> Democracy </a:t>
            </a:r>
            <a:endParaRPr>
              <a:latin typeface="Nunito"/>
              <a:ea typeface="Nunito"/>
              <a:cs typeface="Nunito"/>
              <a:sym typeface="Nunito"/>
            </a:endParaRPr>
          </a:p>
        </p:txBody>
      </p:sp>
      <p:sp>
        <p:nvSpPr>
          <p:cNvPr id="381" name="Google Shape;381;p26"/>
          <p:cNvSpPr/>
          <p:nvPr/>
        </p:nvSpPr>
        <p:spPr>
          <a:xfrm>
            <a:off x="2564500" y="1405400"/>
            <a:ext cx="4013700" cy="7389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cxnSp>
        <p:nvCxnSpPr>
          <p:cNvPr id="382" name="Google Shape;382;p26"/>
          <p:cNvCxnSpPr/>
          <p:nvPr/>
        </p:nvCxnSpPr>
        <p:spPr>
          <a:xfrm flipH="1">
            <a:off x="2347225" y="2376150"/>
            <a:ext cx="840300" cy="724500"/>
          </a:xfrm>
          <a:prstGeom prst="straightConnector1">
            <a:avLst/>
          </a:prstGeom>
          <a:noFill/>
          <a:ln cap="flat" cmpd="sng" w="38100">
            <a:solidFill>
              <a:schemeClr val="dk2"/>
            </a:solidFill>
            <a:prstDash val="solid"/>
            <a:round/>
            <a:headEnd len="med" w="med" type="none"/>
            <a:tailEnd len="med" w="med" type="triangle"/>
          </a:ln>
        </p:spPr>
      </p:cxnSp>
      <p:cxnSp>
        <p:nvCxnSpPr>
          <p:cNvPr id="383" name="Google Shape;383;p26"/>
          <p:cNvCxnSpPr/>
          <p:nvPr/>
        </p:nvCxnSpPr>
        <p:spPr>
          <a:xfrm>
            <a:off x="5998325" y="2274725"/>
            <a:ext cx="883800" cy="898200"/>
          </a:xfrm>
          <a:prstGeom prst="straightConnector1">
            <a:avLst/>
          </a:prstGeom>
          <a:noFill/>
          <a:ln cap="flat" cmpd="sng" w="38100">
            <a:solidFill>
              <a:schemeClr val="dk2"/>
            </a:solidFill>
            <a:prstDash val="solid"/>
            <a:round/>
            <a:headEnd len="med" w="med" type="none"/>
            <a:tailEnd len="med" w="med" type="triangle"/>
          </a:ln>
        </p:spPr>
      </p:cxnSp>
      <p:cxnSp>
        <p:nvCxnSpPr>
          <p:cNvPr id="384" name="Google Shape;384;p26"/>
          <p:cNvCxnSpPr>
            <a:stCxn id="381" idx="2"/>
          </p:cNvCxnSpPr>
          <p:nvPr/>
        </p:nvCxnSpPr>
        <p:spPr>
          <a:xfrm>
            <a:off x="4571350" y="2144300"/>
            <a:ext cx="50700" cy="753600"/>
          </a:xfrm>
          <a:prstGeom prst="straightConnector1">
            <a:avLst/>
          </a:prstGeom>
          <a:noFill/>
          <a:ln cap="flat" cmpd="sng" w="38100">
            <a:solidFill>
              <a:schemeClr val="dk2"/>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7"/>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Origins of Democracy</a:t>
            </a:r>
            <a:endParaRPr/>
          </a:p>
          <a:p>
            <a:pPr indent="0" lvl="0" marL="0" rtl="0" algn="ctr">
              <a:spcBef>
                <a:spcPts val="0"/>
              </a:spcBef>
              <a:spcAft>
                <a:spcPts val="0"/>
              </a:spcAft>
              <a:buNone/>
            </a:pPr>
            <a:r>
              <a:rPr lang="en"/>
              <a:t>(Different forms of the same thing)</a:t>
            </a:r>
            <a:endParaRPr/>
          </a:p>
        </p:txBody>
      </p:sp>
      <p:sp>
        <p:nvSpPr>
          <p:cNvPr id="390" name="Google Shape;390;p27"/>
          <p:cNvSpPr/>
          <p:nvPr/>
        </p:nvSpPr>
        <p:spPr>
          <a:xfrm>
            <a:off x="0" y="1955975"/>
            <a:ext cx="2694900" cy="31875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latin typeface="Nunito"/>
                <a:ea typeface="Nunito"/>
                <a:cs typeface="Nunito"/>
                <a:sym typeface="Nunito"/>
              </a:rPr>
              <a:t>Direct Democracy… </a:t>
            </a:r>
            <a:endParaRPr b="1" sz="1900">
              <a:latin typeface="Nunito"/>
              <a:ea typeface="Nunito"/>
              <a:cs typeface="Nunito"/>
              <a:sym typeface="Nunito"/>
            </a:endParaRPr>
          </a:p>
          <a:p>
            <a:pPr indent="0" lvl="0" marL="0" rtl="0" algn="ctr">
              <a:spcBef>
                <a:spcPts val="0"/>
              </a:spcBef>
              <a:spcAft>
                <a:spcPts val="0"/>
              </a:spcAft>
              <a:buNone/>
            </a:pPr>
            <a:r>
              <a:t/>
            </a:r>
            <a:endParaRPr b="1" sz="1900">
              <a:latin typeface="Nunito"/>
              <a:ea typeface="Nunito"/>
              <a:cs typeface="Nunito"/>
              <a:sym typeface="Nunito"/>
            </a:endParaRPr>
          </a:p>
          <a:p>
            <a:pPr indent="0" lvl="0" marL="0" rtl="0" algn="ctr">
              <a:spcBef>
                <a:spcPts val="0"/>
              </a:spcBef>
              <a:spcAft>
                <a:spcPts val="0"/>
              </a:spcAft>
              <a:buNone/>
            </a:pPr>
            <a:r>
              <a:t/>
            </a:r>
            <a:endParaRPr b="1" sz="1900">
              <a:latin typeface="Nunito"/>
              <a:ea typeface="Nunito"/>
              <a:cs typeface="Nunito"/>
              <a:sym typeface="Nunito"/>
            </a:endParaRPr>
          </a:p>
          <a:p>
            <a:pPr indent="0" lvl="0" marL="0" rtl="0" algn="ctr">
              <a:spcBef>
                <a:spcPts val="0"/>
              </a:spcBef>
              <a:spcAft>
                <a:spcPts val="0"/>
              </a:spcAft>
              <a:buNone/>
            </a:pPr>
            <a:r>
              <a:rPr b="1" lang="en" sz="1900">
                <a:latin typeface="Nunito"/>
                <a:ea typeface="Nunito"/>
                <a:cs typeface="Nunito"/>
                <a:sym typeface="Nunito"/>
              </a:rPr>
              <a:t>Originated in the city-state of Athens, Greece in approximately the Fifth Century BCE.</a:t>
            </a:r>
            <a:endParaRPr b="1" sz="1900">
              <a:latin typeface="Nunito"/>
              <a:ea typeface="Nunito"/>
              <a:cs typeface="Nunito"/>
              <a:sym typeface="Nunito"/>
            </a:endParaRPr>
          </a:p>
        </p:txBody>
      </p:sp>
      <p:sp>
        <p:nvSpPr>
          <p:cNvPr id="391" name="Google Shape;391;p27"/>
          <p:cNvSpPr/>
          <p:nvPr/>
        </p:nvSpPr>
        <p:spPr>
          <a:xfrm>
            <a:off x="3303475" y="2071925"/>
            <a:ext cx="2694900" cy="31005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latin typeface="Nunito"/>
                <a:ea typeface="Nunito"/>
                <a:cs typeface="Nunito"/>
                <a:sym typeface="Nunito"/>
              </a:rPr>
              <a:t>  </a:t>
            </a:r>
            <a:endParaRPr b="1" sz="1900">
              <a:latin typeface="Nunito"/>
              <a:ea typeface="Nunito"/>
              <a:cs typeface="Nunito"/>
              <a:sym typeface="Nunito"/>
            </a:endParaRPr>
          </a:p>
          <a:p>
            <a:pPr indent="0" lvl="0" marL="0" rtl="0" algn="ctr">
              <a:spcBef>
                <a:spcPts val="0"/>
              </a:spcBef>
              <a:spcAft>
                <a:spcPts val="0"/>
              </a:spcAft>
              <a:buNone/>
            </a:pPr>
            <a:r>
              <a:t/>
            </a:r>
            <a:endParaRPr b="1" sz="1900">
              <a:latin typeface="Nunito"/>
              <a:ea typeface="Nunito"/>
              <a:cs typeface="Nunito"/>
              <a:sym typeface="Nunito"/>
            </a:endParaRPr>
          </a:p>
          <a:p>
            <a:pPr indent="0" lvl="0" marL="0" rtl="0" algn="ctr">
              <a:spcBef>
                <a:spcPts val="0"/>
              </a:spcBef>
              <a:spcAft>
                <a:spcPts val="0"/>
              </a:spcAft>
              <a:buNone/>
            </a:pPr>
            <a:r>
              <a:rPr b="1" lang="en" sz="1900">
                <a:latin typeface="Nunito"/>
                <a:ea typeface="Nunito"/>
                <a:cs typeface="Nunito"/>
                <a:sym typeface="Nunito"/>
              </a:rPr>
              <a:t>Representative</a:t>
            </a:r>
            <a:r>
              <a:rPr b="1" lang="en" sz="1900">
                <a:latin typeface="Nunito"/>
                <a:ea typeface="Nunito"/>
                <a:cs typeface="Nunito"/>
                <a:sym typeface="Nunito"/>
              </a:rPr>
              <a:t>      </a:t>
            </a:r>
            <a:r>
              <a:rPr b="1" lang="en" sz="1900">
                <a:latin typeface="Nunito"/>
                <a:ea typeface="Nunito"/>
                <a:cs typeface="Nunito"/>
                <a:sym typeface="Nunito"/>
              </a:rPr>
              <a:t>Democracy</a:t>
            </a:r>
            <a:r>
              <a:rPr b="1" lang="en" sz="1900">
                <a:latin typeface="Nunito"/>
                <a:ea typeface="Nunito"/>
                <a:cs typeface="Nunito"/>
                <a:sym typeface="Nunito"/>
              </a:rPr>
              <a:t>…</a:t>
            </a:r>
            <a:endParaRPr b="1" sz="1900">
              <a:latin typeface="Nunito"/>
              <a:ea typeface="Nunito"/>
              <a:cs typeface="Nunito"/>
              <a:sym typeface="Nunito"/>
            </a:endParaRPr>
          </a:p>
          <a:p>
            <a:pPr indent="0" lvl="0" marL="0" rtl="0" algn="l">
              <a:spcBef>
                <a:spcPts val="0"/>
              </a:spcBef>
              <a:spcAft>
                <a:spcPts val="0"/>
              </a:spcAft>
              <a:buNone/>
            </a:pPr>
            <a:r>
              <a:t/>
            </a:r>
            <a:endParaRPr b="1" sz="1900">
              <a:latin typeface="Nunito"/>
              <a:ea typeface="Nunito"/>
              <a:cs typeface="Nunito"/>
              <a:sym typeface="Nunito"/>
            </a:endParaRPr>
          </a:p>
          <a:p>
            <a:pPr indent="0" lvl="0" marL="0" rtl="0" algn="ctr">
              <a:spcBef>
                <a:spcPts val="0"/>
              </a:spcBef>
              <a:spcAft>
                <a:spcPts val="0"/>
              </a:spcAft>
              <a:buNone/>
            </a:pPr>
            <a:r>
              <a:t/>
            </a:r>
            <a:endParaRPr b="1" sz="1900">
              <a:latin typeface="Nunito"/>
              <a:ea typeface="Nunito"/>
              <a:cs typeface="Nunito"/>
              <a:sym typeface="Nunito"/>
            </a:endParaRPr>
          </a:p>
          <a:p>
            <a:pPr indent="0" lvl="0" marL="0" rtl="0" algn="ctr">
              <a:spcBef>
                <a:spcPts val="0"/>
              </a:spcBef>
              <a:spcAft>
                <a:spcPts val="0"/>
              </a:spcAft>
              <a:buNone/>
            </a:pPr>
            <a:r>
              <a:rPr b="1" lang="en" sz="1900">
                <a:latin typeface="Nunito"/>
                <a:ea typeface="Nunito"/>
                <a:cs typeface="Nunito"/>
                <a:sym typeface="Nunito"/>
              </a:rPr>
              <a:t>Originated in the   Roman Republic </a:t>
            </a:r>
            <a:endParaRPr b="1" sz="1900">
              <a:latin typeface="Nunito"/>
              <a:ea typeface="Nunito"/>
              <a:cs typeface="Nunito"/>
              <a:sym typeface="Nunito"/>
            </a:endParaRPr>
          </a:p>
          <a:p>
            <a:pPr indent="0" lvl="0" marL="0" rtl="0" algn="ctr">
              <a:spcBef>
                <a:spcPts val="0"/>
              </a:spcBef>
              <a:spcAft>
                <a:spcPts val="0"/>
              </a:spcAft>
              <a:buNone/>
            </a:pPr>
            <a:r>
              <a:rPr b="1" lang="en" sz="1900">
                <a:latin typeface="Nunito"/>
                <a:ea typeface="Nunito"/>
                <a:cs typeface="Nunito"/>
                <a:sym typeface="Nunito"/>
              </a:rPr>
              <a:t> </a:t>
            </a:r>
            <a:endParaRPr b="1" sz="1900">
              <a:latin typeface="Nunito"/>
              <a:ea typeface="Nunito"/>
              <a:cs typeface="Nunito"/>
              <a:sym typeface="Nunito"/>
            </a:endParaRPr>
          </a:p>
          <a:p>
            <a:pPr indent="0" lvl="0" marL="0" rtl="0" algn="l">
              <a:spcBef>
                <a:spcPts val="0"/>
              </a:spcBef>
              <a:spcAft>
                <a:spcPts val="0"/>
              </a:spcAft>
              <a:buNone/>
            </a:pPr>
            <a:r>
              <a:t/>
            </a:r>
            <a:endParaRPr b="1" sz="1900">
              <a:latin typeface="Nunito"/>
              <a:ea typeface="Nunito"/>
              <a:cs typeface="Nunito"/>
              <a:sym typeface="Nunito"/>
            </a:endParaRPr>
          </a:p>
          <a:p>
            <a:pPr indent="0" lvl="0" marL="0" rtl="0" algn="l">
              <a:spcBef>
                <a:spcPts val="0"/>
              </a:spcBef>
              <a:spcAft>
                <a:spcPts val="0"/>
              </a:spcAft>
              <a:buNone/>
            </a:pPr>
            <a:r>
              <a:t/>
            </a:r>
            <a:endParaRPr b="1" sz="1900">
              <a:latin typeface="Nunito"/>
              <a:ea typeface="Nunito"/>
              <a:cs typeface="Nunito"/>
              <a:sym typeface="Nunito"/>
            </a:endParaRPr>
          </a:p>
          <a:p>
            <a:pPr indent="0" lvl="0" marL="0" rtl="0" algn="l">
              <a:spcBef>
                <a:spcPts val="0"/>
              </a:spcBef>
              <a:spcAft>
                <a:spcPts val="0"/>
              </a:spcAft>
              <a:buNone/>
            </a:pPr>
            <a:r>
              <a:t/>
            </a:r>
            <a:endParaRPr b="1" sz="1900">
              <a:latin typeface="Nunito"/>
              <a:ea typeface="Nunito"/>
              <a:cs typeface="Nunito"/>
              <a:sym typeface="Nunito"/>
            </a:endParaRPr>
          </a:p>
        </p:txBody>
      </p:sp>
      <p:sp>
        <p:nvSpPr>
          <p:cNvPr id="392" name="Google Shape;392;p27"/>
          <p:cNvSpPr/>
          <p:nvPr/>
        </p:nvSpPr>
        <p:spPr>
          <a:xfrm>
            <a:off x="6448925" y="2100875"/>
            <a:ext cx="2694900" cy="30426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900">
              <a:latin typeface="Nunito"/>
              <a:ea typeface="Nunito"/>
              <a:cs typeface="Nunito"/>
              <a:sym typeface="Nunito"/>
            </a:endParaRPr>
          </a:p>
          <a:p>
            <a:pPr indent="0" lvl="0" marL="0" rtl="0" algn="l">
              <a:spcBef>
                <a:spcPts val="0"/>
              </a:spcBef>
              <a:spcAft>
                <a:spcPts val="0"/>
              </a:spcAft>
              <a:buNone/>
            </a:pPr>
            <a:r>
              <a:rPr b="1" lang="en" sz="1900">
                <a:latin typeface="Nunito"/>
                <a:ea typeface="Nunito"/>
                <a:cs typeface="Nunito"/>
                <a:sym typeface="Nunito"/>
              </a:rPr>
              <a:t>       </a:t>
            </a:r>
            <a:endParaRPr b="1" sz="1900">
              <a:latin typeface="Nunito"/>
              <a:ea typeface="Nunito"/>
              <a:cs typeface="Nunito"/>
              <a:sym typeface="Nunito"/>
            </a:endParaRPr>
          </a:p>
          <a:p>
            <a:pPr indent="0" lvl="0" marL="0" rtl="0" algn="l">
              <a:spcBef>
                <a:spcPts val="0"/>
              </a:spcBef>
              <a:spcAft>
                <a:spcPts val="0"/>
              </a:spcAft>
              <a:buNone/>
            </a:pPr>
            <a:r>
              <a:t/>
            </a:r>
            <a:endParaRPr b="1" sz="1900">
              <a:latin typeface="Nunito"/>
              <a:ea typeface="Nunito"/>
              <a:cs typeface="Nunito"/>
              <a:sym typeface="Nunito"/>
            </a:endParaRPr>
          </a:p>
          <a:p>
            <a:pPr indent="0" lvl="0" marL="0" rtl="0" algn="ctr">
              <a:spcBef>
                <a:spcPts val="0"/>
              </a:spcBef>
              <a:spcAft>
                <a:spcPts val="0"/>
              </a:spcAft>
              <a:buNone/>
            </a:pPr>
            <a:r>
              <a:rPr b="1" lang="en" sz="1900">
                <a:latin typeface="Nunito"/>
                <a:ea typeface="Nunito"/>
                <a:cs typeface="Nunito"/>
                <a:sym typeface="Nunito"/>
              </a:rPr>
              <a:t>Republic …</a:t>
            </a:r>
            <a:endParaRPr b="1" sz="1900">
              <a:latin typeface="Nunito"/>
              <a:ea typeface="Nunito"/>
              <a:cs typeface="Nunito"/>
              <a:sym typeface="Nunito"/>
            </a:endParaRPr>
          </a:p>
          <a:p>
            <a:pPr indent="0" lvl="0" marL="0" rtl="0" algn="ctr">
              <a:spcBef>
                <a:spcPts val="0"/>
              </a:spcBef>
              <a:spcAft>
                <a:spcPts val="0"/>
              </a:spcAft>
              <a:buNone/>
            </a:pPr>
            <a:r>
              <a:t/>
            </a:r>
            <a:endParaRPr b="1" sz="1900">
              <a:latin typeface="Nunito"/>
              <a:ea typeface="Nunito"/>
              <a:cs typeface="Nunito"/>
              <a:sym typeface="Nunito"/>
            </a:endParaRPr>
          </a:p>
          <a:p>
            <a:pPr indent="0" lvl="0" marL="0" rtl="0" algn="ctr">
              <a:spcBef>
                <a:spcPts val="0"/>
              </a:spcBef>
              <a:spcAft>
                <a:spcPts val="0"/>
              </a:spcAft>
              <a:buNone/>
            </a:pPr>
            <a:r>
              <a:rPr b="1" lang="en" sz="1900">
                <a:latin typeface="Nunito"/>
                <a:ea typeface="Nunito"/>
                <a:cs typeface="Nunito"/>
                <a:sym typeface="Nunito"/>
              </a:rPr>
              <a:t>Originated in the Roman Republic around 509 BCE.</a:t>
            </a:r>
            <a:endParaRPr b="1" sz="1900">
              <a:latin typeface="Nunito"/>
              <a:ea typeface="Nunito"/>
              <a:cs typeface="Nunito"/>
              <a:sym typeface="Nunito"/>
            </a:endParaRPr>
          </a:p>
          <a:p>
            <a:pPr indent="0" lvl="0" marL="0" rtl="0" algn="ctr">
              <a:spcBef>
                <a:spcPts val="0"/>
              </a:spcBef>
              <a:spcAft>
                <a:spcPts val="0"/>
              </a:spcAft>
              <a:buNone/>
            </a:pPr>
            <a:r>
              <a:t/>
            </a:r>
            <a:endParaRPr b="1" sz="1900">
              <a:latin typeface="Nunito"/>
              <a:ea typeface="Nunito"/>
              <a:cs typeface="Nunito"/>
              <a:sym typeface="Nunito"/>
            </a:endParaRPr>
          </a:p>
          <a:p>
            <a:pPr indent="0" lvl="0" marL="0" rtl="0" algn="ctr">
              <a:spcBef>
                <a:spcPts val="0"/>
              </a:spcBef>
              <a:spcAft>
                <a:spcPts val="0"/>
              </a:spcAft>
              <a:buNone/>
            </a:pPr>
            <a:r>
              <a:rPr b="1" lang="en" sz="1600">
                <a:latin typeface="Nunito"/>
                <a:ea typeface="Nunito"/>
                <a:cs typeface="Nunito"/>
                <a:sym typeface="Nunito"/>
              </a:rPr>
              <a:t>(Combined Athenian Direct Democracy with the concept of a Roman Republic)</a:t>
            </a:r>
            <a:endParaRPr b="1" sz="1600">
              <a:latin typeface="Nunito"/>
              <a:ea typeface="Nunito"/>
              <a:cs typeface="Nunito"/>
              <a:sym typeface="Nunito"/>
            </a:endParaRPr>
          </a:p>
          <a:p>
            <a:pPr indent="0" lvl="0" marL="0" rtl="0" algn="l">
              <a:spcBef>
                <a:spcPts val="0"/>
              </a:spcBef>
              <a:spcAft>
                <a:spcPts val="0"/>
              </a:spcAft>
              <a:buNone/>
            </a:pPr>
            <a:r>
              <a:t/>
            </a:r>
            <a:endParaRPr b="1" sz="1900">
              <a:latin typeface="Nunito"/>
              <a:ea typeface="Nunito"/>
              <a:cs typeface="Nunito"/>
              <a:sym typeface="Nunito"/>
            </a:endParaRPr>
          </a:p>
          <a:p>
            <a:pPr indent="0" lvl="0" marL="0" rtl="0" algn="l">
              <a:spcBef>
                <a:spcPts val="0"/>
              </a:spcBef>
              <a:spcAft>
                <a:spcPts val="0"/>
              </a:spcAft>
              <a:buNone/>
            </a:pPr>
            <a:r>
              <a:t/>
            </a:r>
            <a:endParaRPr b="1" sz="1900">
              <a:latin typeface="Nunito"/>
              <a:ea typeface="Nunito"/>
              <a:cs typeface="Nunito"/>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28"/>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about Communism?</a:t>
            </a:r>
            <a:endParaRPr/>
          </a:p>
          <a:p>
            <a:pPr indent="0" lvl="0" marL="0" rtl="0" algn="l">
              <a:spcBef>
                <a:spcPts val="0"/>
              </a:spcBef>
              <a:spcAft>
                <a:spcPts val="0"/>
              </a:spcAft>
              <a:buNone/>
            </a:pPr>
            <a:r>
              <a:t/>
            </a:r>
            <a:endParaRPr/>
          </a:p>
        </p:txBody>
      </p:sp>
      <p:sp>
        <p:nvSpPr>
          <p:cNvPr id="398" name="Google Shape;398;p28"/>
          <p:cNvSpPr txBox="1"/>
          <p:nvPr>
            <p:ph idx="1" type="body"/>
          </p:nvPr>
        </p:nvSpPr>
        <p:spPr>
          <a:xfrm>
            <a:off x="0" y="1304500"/>
            <a:ext cx="9144000" cy="3764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800">
                <a:latin typeface="Comic Sans MS"/>
                <a:ea typeface="Comic Sans MS"/>
                <a:cs typeface="Comic Sans MS"/>
                <a:sym typeface="Comic Sans MS"/>
              </a:rPr>
              <a:t>Communism is an economic system. It is not a political system. Generally speaking, Communism is the economic approach that is used by Autocratic or Totalitarian governments to perpetuate their governments. The government decides what will be produced as well how many units will be produced. </a:t>
            </a:r>
            <a:endParaRPr sz="1800">
              <a:latin typeface="Comic Sans MS"/>
              <a:ea typeface="Comic Sans MS"/>
              <a:cs typeface="Comic Sans MS"/>
              <a:sym typeface="Comic Sans MS"/>
            </a:endParaRPr>
          </a:p>
          <a:p>
            <a:pPr indent="0" lvl="0" marL="0" rtl="0" algn="l">
              <a:spcBef>
                <a:spcPts val="1200"/>
              </a:spcBef>
              <a:spcAft>
                <a:spcPts val="0"/>
              </a:spcAft>
              <a:buNone/>
            </a:pPr>
            <a:r>
              <a:rPr lang="en" sz="1800">
                <a:latin typeface="Comic Sans MS"/>
                <a:ea typeface="Comic Sans MS"/>
                <a:cs typeface="Comic Sans MS"/>
                <a:sym typeface="Comic Sans MS"/>
              </a:rPr>
              <a:t>Some authors use the terms “bullets or butter” to describe the differences between Communism and Capitalism. </a:t>
            </a:r>
            <a:endParaRPr sz="1800">
              <a:latin typeface="Comic Sans MS"/>
              <a:ea typeface="Comic Sans MS"/>
              <a:cs typeface="Comic Sans MS"/>
              <a:sym typeface="Comic Sans MS"/>
            </a:endParaRPr>
          </a:p>
          <a:p>
            <a:pPr indent="0" lvl="0" marL="0" rtl="0" algn="l">
              <a:spcBef>
                <a:spcPts val="1200"/>
              </a:spcBef>
              <a:spcAft>
                <a:spcPts val="0"/>
              </a:spcAft>
              <a:buNone/>
            </a:pPr>
            <a:r>
              <a:rPr lang="en" sz="1800">
                <a:latin typeface="Comic Sans MS"/>
                <a:ea typeface="Comic Sans MS"/>
                <a:cs typeface="Comic Sans MS"/>
                <a:sym typeface="Comic Sans MS"/>
              </a:rPr>
              <a:t>In a Capitalist society market forces such as supply and demand dictate whether bullets or butter is produced as well as how much will be produced.</a:t>
            </a:r>
            <a:endParaRPr sz="1800">
              <a:latin typeface="Comic Sans MS"/>
              <a:ea typeface="Comic Sans MS"/>
              <a:cs typeface="Comic Sans MS"/>
              <a:sym typeface="Comic Sans MS"/>
            </a:endParaRPr>
          </a:p>
          <a:p>
            <a:pPr indent="0" lvl="0" marL="0" rtl="0" algn="l">
              <a:spcBef>
                <a:spcPts val="1200"/>
              </a:spcBef>
              <a:spcAft>
                <a:spcPts val="0"/>
              </a:spcAft>
              <a:buNone/>
            </a:pPr>
            <a:r>
              <a:rPr lang="en" sz="1800">
                <a:latin typeface="Comic Sans MS"/>
                <a:ea typeface="Comic Sans MS"/>
                <a:cs typeface="Comic Sans MS"/>
                <a:sym typeface="Comic Sans MS"/>
              </a:rPr>
              <a:t>In a Communist society the government dictates whether bullets or butter is produced as well as how much will be produced.</a:t>
            </a:r>
            <a:endParaRPr sz="1800">
              <a:latin typeface="Comic Sans MS"/>
              <a:ea typeface="Comic Sans MS"/>
              <a:cs typeface="Comic Sans MS"/>
              <a:sym typeface="Comic Sans MS"/>
            </a:endParaRPr>
          </a:p>
          <a:p>
            <a:pPr indent="0" lvl="0" marL="0" rtl="0" algn="l">
              <a:spcBef>
                <a:spcPts val="1200"/>
              </a:spcBef>
              <a:spcAft>
                <a:spcPts val="1200"/>
              </a:spcAft>
              <a:buNone/>
            </a:pPr>
            <a:r>
              <a:t/>
            </a:r>
            <a:endParaRPr sz="1800">
              <a:latin typeface="Comic Sans MS"/>
              <a:ea typeface="Comic Sans MS"/>
              <a:cs typeface="Comic Sans MS"/>
              <a:sym typeface="Comic Sans M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29"/>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404" name="Google Shape;404;p29"/>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6300">
                <a:latin typeface="Pacifico"/>
                <a:ea typeface="Pacifico"/>
                <a:cs typeface="Pacifico"/>
                <a:sym typeface="Pacifico"/>
              </a:rPr>
              <a:t>The End!</a:t>
            </a:r>
            <a:endParaRPr sz="6300">
              <a:latin typeface="Pacifico"/>
              <a:ea typeface="Pacifico"/>
              <a:cs typeface="Pacifico"/>
              <a:sym typeface="Pacifico"/>
            </a:endParaRPr>
          </a:p>
        </p:txBody>
      </p:sp>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